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304" r:id="rId4"/>
    <p:sldId id="305" r:id="rId5"/>
    <p:sldId id="30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307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8" r:id="rId51"/>
    <p:sldId id="309" r:id="rId52"/>
    <p:sldId id="30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1" autoAdjust="0"/>
    <p:restoredTop sz="94660"/>
  </p:normalViewPr>
  <p:slideViewPr>
    <p:cSldViewPr snapToGrid="0">
      <p:cViewPr varScale="1">
        <p:scale>
          <a:sx n="80" d="100"/>
          <a:sy n="80" d="100"/>
        </p:scale>
        <p:origin x="6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91B9E-99EF-446A-8E6B-7CCE71286799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1244-39F7-4FFF-94EA-B66A1B23E093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4136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NZ" altLang="en-US" smtClean="0"/>
              <a:t>Air Collision Avoidance System: </a:t>
            </a:r>
          </a:p>
          <a:p>
            <a:r>
              <a:rPr lang="en-NZ" altLang="en-US" smtClean="0"/>
              <a:t>US Border Control in Canada </a:t>
            </a:r>
          </a:p>
          <a:p>
            <a:r>
              <a:rPr lang="en-NZ" altLang="en-US" smtClean="0"/>
              <a:t>Stock Exchange Market</a:t>
            </a:r>
          </a:p>
          <a:p>
            <a:endParaRPr lang="en-NZ" altLang="en-US" smtClean="0"/>
          </a:p>
          <a:p>
            <a:endParaRPr lang="en-NZ" altLang="en-US" smtClean="0"/>
          </a:p>
          <a:p>
            <a:endParaRPr lang="en-NZ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D12D91A2-7079-4390-9F23-F997F0A8791B}" type="slidenum">
              <a:rPr lang="en-GB" altLang="en-US"/>
              <a:pPr eaLnBrk="1" hangingPunct="1"/>
              <a:t>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26401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050C5D4-24E9-4A05-92EA-5A50E8812CD7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E5011AF-F2D1-476B-B2A9-5243C0546564}" type="slidenum">
              <a:rPr kumimoji="0" lang="ru-RU" altLang="en-US" sz="1200" i="0"/>
              <a:pPr/>
              <a:t>19</a:t>
            </a:fld>
            <a:endParaRPr kumimoji="0" lang="ru-RU" altLang="en-US" sz="1200" i="0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082001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9D5CE6D-BEA9-41DE-9C6F-672DD61BB43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22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4F32DA2-F779-479D-9CB6-B11663581B8C}" type="slidenum">
              <a:rPr kumimoji="0" lang="ru-RU" altLang="en-US" sz="1200" i="0"/>
              <a:pPr/>
              <a:t>20</a:t>
            </a:fld>
            <a:endParaRPr kumimoji="0" lang="ru-RU" altLang="en-US" sz="1200" i="0"/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58265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AC28CFF-6003-4B28-A801-C7B914B95F5E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6DBE36F-28F9-4E36-8182-F2CF08966483}" type="slidenum">
              <a:rPr kumimoji="0" lang="ru-RU" altLang="en-US" sz="1200" i="0"/>
              <a:pPr/>
              <a:t>21</a:t>
            </a:fld>
            <a:endParaRPr kumimoji="0" lang="ru-RU" altLang="en-US" sz="1200" i="0"/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631782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9058D98-DD1D-4F8C-BFF6-AA5EB614D390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1CBD5A-579A-4B2A-87E6-DA8D4DBBB40D}" type="slidenum">
              <a:rPr kumimoji="0" lang="ru-RU" altLang="en-US" sz="1200" i="0"/>
              <a:pPr/>
              <a:t>22</a:t>
            </a:fld>
            <a:endParaRPr kumimoji="0" lang="ru-RU" altLang="en-US" sz="1200" i="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48480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2A49155-C681-4666-8BAC-95A97F78F461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887971-040C-48D9-B445-4696B80A3760}" type="slidenum">
              <a:rPr kumimoji="0" lang="ru-RU" altLang="en-US" sz="1200" i="0"/>
              <a:pPr/>
              <a:t>23</a:t>
            </a:fld>
            <a:endParaRPr kumimoji="0" lang="ru-RU" altLang="en-US" sz="1200" i="0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01453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47590B0-5383-490F-8EEE-73C1A7CD70E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73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9416222-3B01-430D-9439-E4F0F1B497DF}" type="slidenum">
              <a:rPr kumimoji="0" lang="ru-RU" altLang="en-US" sz="1200" i="0"/>
              <a:pPr/>
              <a:t>24</a:t>
            </a:fld>
            <a:endParaRPr kumimoji="0" lang="ru-RU" altLang="en-US" sz="1200" i="0"/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598472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07E69C-C56C-4E95-8EF6-09FD2D3501E3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1E0F3F4-A98B-49BF-87D6-49884C0DE071}" type="slidenum">
              <a:rPr kumimoji="0" lang="ru-RU" altLang="en-US" sz="1200" i="0"/>
              <a:pPr/>
              <a:t>25</a:t>
            </a:fld>
            <a:endParaRPr kumimoji="0" lang="ru-RU" altLang="en-US" sz="1200" i="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709299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BEFF27B-49CF-4BDA-A324-606E982B22DF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AFDE735-84AC-407C-A4A5-F6182138E381}" type="slidenum">
              <a:rPr kumimoji="0" lang="ru-RU" altLang="en-US" sz="1200" i="0"/>
              <a:pPr/>
              <a:t>26</a:t>
            </a:fld>
            <a:endParaRPr kumimoji="0" lang="ru-RU" altLang="en-US" sz="1200" i="0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27354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689E36E-8C98-41FA-B0FC-9A9CBEFA9B9A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04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D6201F3-CA5B-4EAD-9F7D-BF0343DC8E88}" type="slidenum">
              <a:rPr kumimoji="0" lang="ru-RU" altLang="en-US" sz="1200" i="0"/>
              <a:pPr/>
              <a:t>28</a:t>
            </a:fld>
            <a:endParaRPr kumimoji="0" lang="ru-RU" altLang="en-US" sz="1200" i="0"/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2828010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2908752-B1E4-49EA-B867-575EFF50BF9C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0243B90-252A-46EA-9347-2CADEB9C0006}" type="slidenum">
              <a:rPr kumimoji="0" lang="ru-RU" altLang="en-US" sz="1200" i="0"/>
              <a:pPr/>
              <a:t>29</a:t>
            </a:fld>
            <a:endParaRPr kumimoji="0" lang="ru-RU" altLang="en-US" sz="1200" i="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Make composite blocks !</a:t>
            </a:r>
          </a:p>
        </p:txBody>
      </p:sp>
    </p:spTree>
    <p:extLst>
      <p:ext uri="{BB962C8B-B14F-4D97-AF65-F5344CB8AC3E}">
        <p14:creationId xmlns:p14="http://schemas.microsoft.com/office/powerpoint/2010/main" val="126683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Z" alt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BA6D319-6F73-42AE-96C5-50F97F34852E}" type="slidenum">
              <a:rPr lang="en-GB" altLang="en-US"/>
              <a:pPr eaLnBrk="1" hangingPunct="1"/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5763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8446C0-0D2F-4746-9D4E-ED1BFA9D525C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24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177FF0-ACA0-42EB-972B-A9CB55EE4772}" type="slidenum">
              <a:rPr kumimoji="0" lang="ru-RU" altLang="en-US" sz="1200" i="0"/>
              <a:pPr/>
              <a:t>30</a:t>
            </a:fld>
            <a:endParaRPr kumimoji="0" lang="ru-RU" altLang="en-US" sz="1200" i="0"/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5004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44E649B-87C3-4726-AB26-BE9FB7D83625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73F1D83-9997-4844-85B4-C5436B35F91F}" type="slidenum">
              <a:rPr kumimoji="0" lang="ru-RU" altLang="en-US" sz="1200" i="0"/>
              <a:pPr/>
              <a:t>31</a:t>
            </a:fld>
            <a:endParaRPr kumimoji="0" lang="ru-RU" altLang="en-US" sz="1200" i="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890265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B6280CD-5AD3-4D63-B106-DCB052274A60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451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7A3B793-2D09-46CB-8C87-FBE5F4CB0CAE}" type="slidenum">
              <a:rPr kumimoji="0" lang="ru-RU" altLang="en-US" sz="1200" i="0"/>
              <a:pPr/>
              <a:t>32</a:t>
            </a:fld>
            <a:endParaRPr kumimoji="0" lang="ru-RU" altLang="en-US" sz="1200" i="0"/>
          </a:p>
        </p:txBody>
      </p:sp>
      <p:sp>
        <p:nvSpPr>
          <p:cNvPr id="6451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85041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1E87EDA-5120-4E67-832E-B4DBB411AFBA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553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A17E22B-61D9-42B2-A4BD-FB304566917A}" type="slidenum">
              <a:rPr kumimoji="0" lang="ru-RU" altLang="en-US" sz="1200" i="0"/>
              <a:pPr/>
              <a:t>33</a:t>
            </a:fld>
            <a:endParaRPr kumimoji="0" lang="ru-RU" altLang="en-US" sz="1200" i="0"/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Is not a programming language! </a:t>
            </a:r>
          </a:p>
        </p:txBody>
      </p:sp>
    </p:spTree>
    <p:extLst>
      <p:ext uri="{BB962C8B-B14F-4D97-AF65-F5344CB8AC3E}">
        <p14:creationId xmlns:p14="http://schemas.microsoft.com/office/powerpoint/2010/main" val="4270503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1F9D72C-4E3E-439F-9364-5BD87C8EC878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F1BC2BF-62A6-46BD-BEEF-5708031DC165}" type="slidenum">
              <a:rPr kumimoji="0" lang="ru-RU" altLang="en-US" sz="1200" i="0"/>
              <a:pPr/>
              <a:t>34</a:t>
            </a:fld>
            <a:endParaRPr kumimoji="0" lang="ru-RU" altLang="en-US" sz="1200" i="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593164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9E3E9A3-5779-4403-B75B-DE43B2F2D370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E2303DE-4CC1-40FB-808D-87228738F3E7}" type="slidenum">
              <a:rPr kumimoji="0" lang="ru-RU" altLang="en-US" sz="1200" i="0"/>
              <a:pPr/>
              <a:t>35</a:t>
            </a:fld>
            <a:endParaRPr kumimoji="0" lang="ru-RU" altLang="en-US" sz="1200" i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561310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78DCB0C-9D46-43FF-9116-018BBFADE44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C6D143F-34ED-45F1-90C8-AF04C58B914E}" type="slidenum">
              <a:rPr kumimoji="0" lang="ru-RU" altLang="en-US" sz="1200" i="0"/>
              <a:pPr/>
              <a:t>36</a:t>
            </a:fld>
            <a:endParaRPr kumimoji="0" lang="ru-RU" altLang="en-US" sz="1200" i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57362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AD7F345-0D5D-4611-A2EA-0CAAE829ECD6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120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59E3F9D-183D-4B19-B754-DE347A311DF3}" type="slidenum">
              <a:rPr kumimoji="0" lang="ru-RU" altLang="en-US" sz="1200" i="0"/>
              <a:pPr/>
              <a:t>37</a:t>
            </a:fld>
            <a:endParaRPr kumimoji="0" lang="ru-RU" altLang="en-US" sz="1200" i="0"/>
          </a:p>
        </p:txBody>
      </p:sp>
      <p:sp>
        <p:nvSpPr>
          <p:cNvPr id="5120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788882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048DB0E-B578-41BD-A577-FBD7B1C1F578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222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B749DB4-5B83-4AD3-9DAF-FEC407B36350}" type="slidenum">
              <a:rPr kumimoji="0" lang="ru-RU" altLang="en-US" sz="1200" i="0"/>
              <a:pPr/>
              <a:t>38</a:t>
            </a:fld>
            <a:endParaRPr kumimoji="0" lang="ru-RU" altLang="en-US" sz="1200" i="0"/>
          </a:p>
        </p:txBody>
      </p:sp>
      <p:sp>
        <p:nvSpPr>
          <p:cNvPr id="5222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711842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9C63D80-254E-4D46-84AB-DCFEF79D6A81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325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98ED629-4C58-4835-869F-7C229CB44D6A}" type="slidenum">
              <a:rPr kumimoji="0" lang="ru-RU" altLang="en-US" sz="1200" i="0"/>
              <a:pPr/>
              <a:t>39</a:t>
            </a:fld>
            <a:endParaRPr kumimoji="0" lang="ru-RU" altLang="en-US" sz="1200" i="0"/>
          </a:p>
        </p:txBody>
      </p:sp>
      <p:sp>
        <p:nvSpPr>
          <p:cNvPr id="5325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0572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NZ" altLang="en-US" smtClean="0"/>
              <a:t>SMS delivery application</a:t>
            </a:r>
          </a:p>
          <a:p>
            <a:r>
              <a:rPr lang="en-NZ" altLang="en-US" smtClean="0"/>
              <a:t> - Operates in the cell phone network infrastructure</a:t>
            </a:r>
          </a:p>
          <a:p>
            <a:r>
              <a:rPr lang="en-NZ" altLang="en-US" smtClean="0"/>
              <a:t> - HW: </a:t>
            </a:r>
          </a:p>
          <a:p>
            <a:r>
              <a:rPr lang="en-NZ" altLang="en-US" smtClean="0"/>
              <a:t>Can it work via Bluetooth and Wi-Fi ? What needs to be done?</a:t>
            </a:r>
          </a:p>
          <a:p>
            <a:endParaRPr lang="en-NZ" altLang="en-US" smtClean="0"/>
          </a:p>
          <a:p>
            <a:endParaRPr lang="en-NZ" alt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890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2050AAB4-7E1C-4AA2-B44E-5A00CDE9DE39}" type="slidenum">
              <a:rPr lang="en-GB" altLang="en-US"/>
              <a:pPr eaLnBrk="1" hangingPunct="1"/>
              <a:t>8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66339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32EB1DD-AA10-4D9D-B3CE-337E6F9D30B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427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571DEA7-3511-4E70-A469-A28C36FA5F5C}" type="slidenum">
              <a:rPr kumimoji="0" lang="ru-RU" altLang="en-US" sz="1200" i="0"/>
              <a:pPr/>
              <a:t>40</a:t>
            </a:fld>
            <a:endParaRPr kumimoji="0" lang="ru-RU" altLang="en-US" sz="1200" i="0"/>
          </a:p>
        </p:txBody>
      </p:sp>
      <p:sp>
        <p:nvSpPr>
          <p:cNvPr id="5427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878651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64D8AB9-A7A2-4705-BF63-2BF64D9CD736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529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8ED1415-370F-477A-A29B-B4F02DF94600}" type="slidenum">
              <a:rPr kumimoji="0" lang="ru-RU" altLang="en-US" sz="1200" i="0"/>
              <a:pPr/>
              <a:t>41</a:t>
            </a:fld>
            <a:endParaRPr kumimoji="0" lang="ru-RU" altLang="en-US" sz="1200" i="0"/>
          </a:p>
        </p:txBody>
      </p:sp>
      <p:sp>
        <p:nvSpPr>
          <p:cNvPr id="5530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246713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0D146A-B1FE-4234-9A99-70FE517A75A9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632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EA2FB4-44C2-44C6-945F-AA75C4234E75}" type="slidenum">
              <a:rPr kumimoji="0" lang="ru-RU" altLang="en-US" sz="1200" i="0"/>
              <a:pPr/>
              <a:t>42</a:t>
            </a:fld>
            <a:endParaRPr kumimoji="0" lang="ru-RU" altLang="en-US" sz="1200" i="0"/>
          </a:p>
        </p:txBody>
      </p:sp>
      <p:sp>
        <p:nvSpPr>
          <p:cNvPr id="5632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39629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EA4F91-182C-4B38-ACAF-6BBE77AD2D01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734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8D1BBBA-8EB3-414A-A4BB-F73242B65D1F}" type="slidenum">
              <a:rPr kumimoji="0" lang="ru-RU" altLang="en-US" sz="1200" i="0"/>
              <a:pPr/>
              <a:t>43</a:t>
            </a:fld>
            <a:endParaRPr kumimoji="0" lang="ru-RU" altLang="en-US" sz="1200" i="0"/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12750" y="706438"/>
            <a:ext cx="8110538" cy="4562475"/>
          </a:xfrm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7838" y="5897563"/>
            <a:ext cx="6315075" cy="334803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2069" tIns="51033" rIns="102069" bIns="51033"/>
          <a:lstStyle/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41183398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DCDD36-9E5B-42CE-85C1-874423A55AB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837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CAC6DE-AFE2-40CA-8D3F-6D99ABFEABE1}" type="slidenum">
              <a:rPr kumimoji="0" lang="ru-RU" altLang="en-US" sz="1200" i="0"/>
              <a:pPr/>
              <a:t>44</a:t>
            </a:fld>
            <a:endParaRPr kumimoji="0" lang="ru-RU" altLang="en-US" sz="1200" i="0"/>
          </a:p>
        </p:txBody>
      </p:sp>
      <p:sp>
        <p:nvSpPr>
          <p:cNvPr id="5837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12750" y="706438"/>
            <a:ext cx="8110538" cy="4562475"/>
          </a:xfrm>
          <a:ln/>
        </p:spPr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8800" y="6011863"/>
            <a:ext cx="6229350" cy="352107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2069" tIns="51033" rIns="102069" bIns="51033"/>
          <a:lstStyle/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2299855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B202EFD-753C-4D6B-B3A0-54951EEA63CD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939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7A92B4D-88DB-4DB9-88CB-BC078F1C201F}" type="slidenum">
              <a:rPr kumimoji="0" lang="ru-RU" altLang="en-US" sz="1200" i="0"/>
              <a:pPr/>
              <a:t>45</a:t>
            </a:fld>
            <a:endParaRPr kumimoji="0" lang="ru-RU" altLang="en-US" sz="1200" i="0"/>
          </a:p>
        </p:txBody>
      </p:sp>
      <p:sp>
        <p:nvSpPr>
          <p:cNvPr id="5939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12750" y="706438"/>
            <a:ext cx="8110538" cy="4562475"/>
          </a:xfrm>
          <a:ln/>
        </p:spPr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7838" y="5897563"/>
            <a:ext cx="6315075" cy="334803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02069" tIns="51033" rIns="102069" bIns="51033"/>
          <a:lstStyle/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r>
              <a:rPr lang="en-US" altLang="en-US" smtClean="0"/>
              <a:t>__________________________________________________________________________</a:t>
            </a:r>
          </a:p>
          <a:p>
            <a:pPr defTabSz="1016000"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5403688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32B34BC-8E54-4A21-AB65-FF40F10FA049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041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D3E7886-CA7A-4A91-B456-E1D3F86C1999}" type="slidenum">
              <a:rPr kumimoji="0" lang="ru-RU" altLang="en-US" sz="1200" i="0"/>
              <a:pPr/>
              <a:t>46</a:t>
            </a:fld>
            <a:endParaRPr kumimoji="0" lang="ru-RU" altLang="en-US" sz="1200" i="0"/>
          </a:p>
        </p:txBody>
      </p:sp>
      <p:sp>
        <p:nvSpPr>
          <p:cNvPr id="6042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4423528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6369913-3B44-4941-8448-51C66ADBA9B3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A005EB3-BC0C-4F5A-ACD9-BA60A66E7045}" type="slidenum">
              <a:rPr kumimoji="0" lang="ru-RU" altLang="en-US" sz="1200" i="0"/>
              <a:pPr/>
              <a:t>47</a:t>
            </a:fld>
            <a:endParaRPr kumimoji="0" lang="ru-RU" altLang="en-US" sz="1200" i="0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419630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33471A3-125D-42FF-A05A-EBD88AC875FB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246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C8B596-13ED-433C-9E60-571734D737F2}" type="slidenum">
              <a:rPr kumimoji="0" lang="ru-RU" altLang="en-US" sz="1200" i="0"/>
              <a:pPr/>
              <a:t>48</a:t>
            </a:fld>
            <a:endParaRPr kumimoji="0" lang="ru-RU" altLang="en-US" sz="1200" i="0"/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668488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539112-3A65-40EB-B81A-79A0DE2CFF7E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6349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6C27CBE-130D-4894-89DE-F839E1AF1C2B}" type="slidenum">
              <a:rPr kumimoji="0" lang="ru-RU" altLang="en-US" sz="1200" i="0"/>
              <a:pPr/>
              <a:t>49</a:t>
            </a:fld>
            <a:endParaRPr kumimoji="0" lang="ru-RU" altLang="en-US" sz="1200" i="0"/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7163" y="657225"/>
            <a:ext cx="6796087" cy="3824288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134091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NZ" alt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8F6165D-AD7A-4B0E-9C7E-432EC2D53BC2}" type="slidenum">
              <a:rPr kumimoji="0" lang="ru-RU" altLang="en-US" sz="1200" i="0"/>
              <a:pPr/>
              <a:t>13</a:t>
            </a:fld>
            <a:endParaRPr kumimoji="0" lang="ru-RU" altLang="en-US" sz="1200" i="0"/>
          </a:p>
        </p:txBody>
      </p:sp>
    </p:spTree>
    <p:extLst>
      <p:ext uri="{BB962C8B-B14F-4D97-AF65-F5344CB8AC3E}">
        <p14:creationId xmlns:p14="http://schemas.microsoft.com/office/powerpoint/2010/main" val="2935302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D689D6A-17B4-4F1C-8BD2-E2C58FD81B89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7910D9A-EB8E-4A66-96B7-5116182A465F}" type="slidenum">
              <a:rPr kumimoji="0" lang="ru-RU" altLang="en-US" sz="1200" i="0"/>
              <a:pPr/>
              <a:t>14</a:t>
            </a:fld>
            <a:endParaRPr kumimoji="0" lang="ru-RU" altLang="en-US" sz="1200" i="0"/>
          </a:p>
        </p:txBody>
      </p:sp>
      <p:sp>
        <p:nvSpPr>
          <p:cNvPr id="4608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02561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NZ" alt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F3344EE-D9A3-4587-B499-53F76C6F44F5}" type="slidenum">
              <a:rPr kumimoji="0" lang="ru-RU" altLang="en-US" sz="1200" i="0"/>
              <a:pPr/>
              <a:t>15</a:t>
            </a:fld>
            <a:endParaRPr kumimoji="0" lang="ru-RU" altLang="en-US" sz="1200" i="0"/>
          </a:p>
        </p:txBody>
      </p:sp>
    </p:spTree>
    <p:extLst>
      <p:ext uri="{BB962C8B-B14F-4D97-AF65-F5344CB8AC3E}">
        <p14:creationId xmlns:p14="http://schemas.microsoft.com/office/powerpoint/2010/main" val="1574787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6C86178-FB5C-441F-934E-63ACB62BEA7C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4813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27A4EE-E834-4D20-A4B0-833994F1524A}" type="slidenum">
              <a:rPr kumimoji="0" lang="ru-RU" altLang="en-US" sz="1200" i="0"/>
              <a:pPr/>
              <a:t>16</a:t>
            </a:fld>
            <a:endParaRPr kumimoji="0" lang="ru-RU" altLang="en-US" sz="1200" i="0"/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mtClean="0"/>
              <a:t>Reuse mechanism: Typing – Instantiation </a:t>
            </a:r>
          </a:p>
        </p:txBody>
      </p:sp>
    </p:spTree>
    <p:extLst>
      <p:ext uri="{BB962C8B-B14F-4D97-AF65-F5344CB8AC3E}">
        <p14:creationId xmlns:p14="http://schemas.microsoft.com/office/powerpoint/2010/main" val="2888710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C8D541B-8CAD-4980-BB16-70829F4BEB47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4915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06CDE7A-0604-4566-97FE-4D0AE225FCE4}" type="slidenum">
              <a:rPr kumimoji="0" lang="ru-RU" altLang="en-US" sz="1200" i="0"/>
              <a:pPr/>
              <a:t>17</a:t>
            </a:fld>
            <a:endParaRPr kumimoji="0" lang="ru-RU" altLang="en-US" sz="1200" i="0"/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984992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78C3DAF-991D-4339-A9BE-B93E9107EE81}" type="datetime1">
              <a:rPr kumimoji="0" lang="en-US" altLang="en-US" sz="1200" i="0" smtClean="0"/>
              <a:pPr/>
              <a:t>9/21/2015</a:t>
            </a:fld>
            <a:endParaRPr kumimoji="0" lang="ru-RU" altLang="en-US" sz="1200" i="0" smtClean="0"/>
          </a:p>
        </p:txBody>
      </p:sp>
      <p:sp>
        <p:nvSpPr>
          <p:cNvPr id="5017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3613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63613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89E86B2-8600-42FD-9CCA-61C1455251C1}" type="slidenum">
              <a:rPr kumimoji="0" lang="ru-RU" altLang="en-US" sz="1200" i="0"/>
              <a:pPr/>
              <a:t>18</a:t>
            </a:fld>
            <a:endParaRPr kumimoji="0" lang="ru-RU" altLang="en-US" sz="1200" i="0"/>
          </a:p>
        </p:txBody>
      </p:sp>
      <p:sp>
        <p:nvSpPr>
          <p:cNvPr id="5018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205192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756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013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8676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1392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59651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228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0152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764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6726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13968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7625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NZ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32BBE-3A79-4C66-8084-2073931A69BE}" type="datetimeFigureOut">
              <a:rPr lang="en-NZ" smtClean="0"/>
              <a:t>21/09/2015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ED26D-F506-461F-8AF8-F78E18981BF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1404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oleObject" Target="../embeddings/oleObject2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7.emf"/><Relationship Id="rId4" Type="http://schemas.openxmlformats.org/officeDocument/2006/relationships/oleObject" Target="../embeddings/oleObject4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holobloc.com/doc/fbdk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Large-Scale Industrial Control Software</a:t>
            </a:r>
            <a:br>
              <a:rPr lang="en-NZ" dirty="0" smtClean="0"/>
            </a:br>
            <a:r>
              <a:rPr lang="en-NZ" dirty="0" smtClean="0"/>
              <a:t>The IEC 61499 Standard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Roopak Sinha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16253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Challenges of Distribution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Concurrency</a:t>
            </a:r>
          </a:p>
          <a:p>
            <a:r>
              <a:rPr lang="en-NZ" dirty="0" smtClean="0"/>
              <a:t>Absence of global notion of time or state</a:t>
            </a:r>
          </a:p>
          <a:p>
            <a:r>
              <a:rPr lang="en-NZ" dirty="0" smtClean="0"/>
              <a:t>Sharing of resources</a:t>
            </a:r>
          </a:p>
          <a:p>
            <a:r>
              <a:rPr lang="en-NZ" dirty="0" smtClean="0"/>
              <a:t>Fault tolerance</a:t>
            </a:r>
          </a:p>
          <a:p>
            <a:r>
              <a:rPr lang="en-NZ" dirty="0" err="1" smtClean="0"/>
              <a:t>Reconfigurability</a:t>
            </a:r>
            <a:endParaRPr lang="en-NZ" dirty="0" smtClean="0"/>
          </a:p>
          <a:p>
            <a:r>
              <a:rPr lang="en-NZ" dirty="0" smtClean="0"/>
              <a:t>Distributed algorithm design</a:t>
            </a:r>
          </a:p>
          <a:p>
            <a:endParaRPr lang="en-NZ" dirty="0" smtClean="0"/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8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Topologies/Patterns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Client-server</a:t>
            </a:r>
          </a:p>
          <a:p>
            <a:r>
              <a:rPr lang="en-NZ" dirty="0" smtClean="0"/>
              <a:t>P2P</a:t>
            </a:r>
          </a:p>
          <a:p>
            <a:r>
              <a:rPr lang="en-NZ" dirty="0" smtClean="0"/>
              <a:t>Mediators</a:t>
            </a:r>
          </a:p>
          <a:p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28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788323" y="90805"/>
            <a:ext cx="10515600" cy="1325563"/>
          </a:xfrm>
        </p:spPr>
        <p:txBody>
          <a:bodyPr/>
          <a:lstStyle/>
          <a:p>
            <a:r>
              <a:rPr lang="en-NZ" altLang="en-US" dirty="0" smtClean="0"/>
              <a:t>Programming of Distributed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4226" y="1582737"/>
            <a:ext cx="7920037" cy="5275263"/>
          </a:xfrm>
        </p:spPr>
        <p:txBody>
          <a:bodyPr/>
          <a:lstStyle/>
          <a:p>
            <a:pPr>
              <a:defRPr/>
            </a:pPr>
            <a:r>
              <a:rPr lang="en-NZ" sz="2400" dirty="0"/>
              <a:t>Traditional programming languages + communication API</a:t>
            </a:r>
          </a:p>
          <a:p>
            <a:pPr>
              <a:defRPr/>
            </a:pPr>
            <a:r>
              <a:rPr lang="en-NZ" sz="2400" dirty="0"/>
              <a:t>Specific distributed languages</a:t>
            </a:r>
          </a:p>
          <a:p>
            <a:pPr lvl="1">
              <a:defRPr/>
            </a:pPr>
            <a:r>
              <a:rPr lang="en-NZ" sz="2000" dirty="0"/>
              <a:t>ADA	- </a:t>
            </a:r>
            <a:r>
              <a:rPr lang="en-NZ" sz="2000" i="1" dirty="0"/>
              <a:t>military applications</a:t>
            </a:r>
          </a:p>
          <a:p>
            <a:pPr lvl="1">
              <a:defRPr/>
            </a:pPr>
            <a:r>
              <a:rPr lang="en-NZ" sz="2000" dirty="0" err="1"/>
              <a:t>Erlang</a:t>
            </a:r>
            <a:r>
              <a:rPr lang="en-NZ" sz="2000" dirty="0"/>
              <a:t>	- </a:t>
            </a:r>
            <a:r>
              <a:rPr lang="en-NZ" sz="2000" i="1" dirty="0"/>
              <a:t>Ericsson</a:t>
            </a:r>
          </a:p>
          <a:p>
            <a:pPr lvl="1">
              <a:defRPr/>
            </a:pPr>
            <a:r>
              <a:rPr lang="en-NZ" sz="2000" dirty="0"/>
              <a:t>Haskell	- </a:t>
            </a:r>
            <a:r>
              <a:rPr lang="en-NZ" sz="2000" i="1" dirty="0"/>
              <a:t>Functional programming</a:t>
            </a:r>
            <a:endParaRPr lang="en-NZ" sz="2000" dirty="0"/>
          </a:p>
          <a:p>
            <a:pPr lvl="1">
              <a:defRPr/>
            </a:pPr>
            <a:r>
              <a:rPr lang="en-NZ" sz="2000" dirty="0"/>
              <a:t>Oz	- </a:t>
            </a:r>
          </a:p>
          <a:p>
            <a:pPr marL="457200" lvl="1" indent="0">
              <a:buNone/>
              <a:defRPr/>
            </a:pPr>
            <a:r>
              <a:rPr lang="en-NZ" sz="2000" dirty="0"/>
              <a:t>Have structures simplifying implementation of typical tasks, such as concurrency/parallelism, data/signal exchange, synchronisation</a:t>
            </a:r>
          </a:p>
          <a:p>
            <a:pPr>
              <a:defRPr/>
            </a:pPr>
            <a:r>
              <a:rPr lang="en-NZ" sz="2400" dirty="0"/>
              <a:t>Architecture description languages</a:t>
            </a:r>
          </a:p>
        </p:txBody>
      </p:sp>
    </p:spTree>
    <p:extLst>
      <p:ext uri="{BB962C8B-B14F-4D97-AF65-F5344CB8AC3E}">
        <p14:creationId xmlns:p14="http://schemas.microsoft.com/office/powerpoint/2010/main" val="367014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4"/>
          <p:cNvSpPr>
            <a:spLocks noGrp="1"/>
          </p:cNvSpPr>
          <p:nvPr>
            <p:ph type="title" idx="4294967295"/>
          </p:nvPr>
        </p:nvSpPr>
        <p:spPr>
          <a:xfrm>
            <a:off x="1322389" y="171450"/>
            <a:ext cx="9144000" cy="514350"/>
          </a:xfrm>
        </p:spPr>
        <p:txBody>
          <a:bodyPr>
            <a:normAutofit fontScale="90000"/>
          </a:bodyPr>
          <a:lstStyle/>
          <a:p>
            <a:r>
              <a:rPr lang="en-NZ" altLang="en-US" dirty="0" smtClean="0"/>
              <a:t>Block Diagram-based Programming</a:t>
            </a:r>
          </a:p>
        </p:txBody>
      </p:sp>
      <p:pic>
        <p:nvPicPr>
          <p:cNvPr id="177154" name="Picture 2" descr="http://www.barnardmicrosystems.com/a%20Bb483088_VPL_Screenshot(en-us,MSDN_10)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4054475"/>
            <a:ext cx="3284537" cy="254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3984625"/>
            <a:ext cx="3346450" cy="261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2" descr="http://www.webs1.uidaho.edu/me451/Lab%20Results/Labview_%20Diagram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064" y="1047750"/>
            <a:ext cx="3284537" cy="246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4" descr="http://www.esterel-technologies.com/scadefaq/technical/images/editor_interfac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276" y="1047750"/>
            <a:ext cx="344011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48014" y="650875"/>
            <a:ext cx="106503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NZ" sz="2000" dirty="0" err="1">
                <a:solidFill>
                  <a:schemeClr val="bg1">
                    <a:lumMod val="50000"/>
                  </a:schemeClr>
                </a:solidFill>
              </a:rPr>
              <a:t>LabView</a:t>
            </a:r>
            <a:endParaRPr lang="en-NZ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85139" y="647700"/>
            <a:ext cx="8707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NZ" sz="2000" dirty="0">
                <a:solidFill>
                  <a:schemeClr val="bg1">
                    <a:lumMod val="50000"/>
                  </a:schemeClr>
                </a:solidFill>
              </a:rPr>
              <a:t>SCADE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33563" y="3721100"/>
            <a:ext cx="3663950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NZ" sz="1600" dirty="0">
                <a:solidFill>
                  <a:schemeClr val="bg1">
                    <a:lumMod val="50000"/>
                  </a:schemeClr>
                </a:solidFill>
              </a:rPr>
              <a:t>Microsoft Visual Programming Language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43864" y="3675063"/>
            <a:ext cx="106913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NZ" sz="1600" dirty="0">
                <a:solidFill>
                  <a:schemeClr val="bg1">
                    <a:lumMod val="50000"/>
                  </a:schemeClr>
                </a:solidFill>
              </a:rPr>
              <a:t>Open RTM</a:t>
            </a:r>
          </a:p>
        </p:txBody>
      </p:sp>
    </p:spTree>
    <p:extLst>
      <p:ext uri="{BB962C8B-B14F-4D97-AF65-F5344CB8AC3E}">
        <p14:creationId xmlns:p14="http://schemas.microsoft.com/office/powerpoint/2010/main" val="359214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829887" y="7143"/>
            <a:ext cx="10515600" cy="1325563"/>
          </a:xfrm>
        </p:spPr>
        <p:txBody>
          <a:bodyPr/>
          <a:lstStyle/>
          <a:p>
            <a:pPr eaLnBrk="1" hangingPunct="1"/>
            <a:r>
              <a:rPr lang="en-NZ" altLang="en-US" dirty="0" smtClean="0"/>
              <a:t>Function Blocks Architecture</a:t>
            </a:r>
            <a:endParaRPr lang="en-US" altLang="en-US" dirty="0" smtClean="0"/>
          </a:p>
        </p:txBody>
      </p:sp>
      <p:pic>
        <p:nvPicPr>
          <p:cNvPr id="22531" name="Picture 3" descr="fc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1" y="3000375"/>
            <a:ext cx="6486525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543425" y="2038350"/>
            <a:ext cx="3657600" cy="1047750"/>
            <a:chOff x="2022" y="1004"/>
            <a:chExt cx="2304" cy="660"/>
          </a:xfrm>
        </p:grpSpPr>
        <p:sp>
          <p:nvSpPr>
            <p:cNvPr id="22537" name="AutoShape 5"/>
            <p:cNvSpPr>
              <a:spLocks noChangeArrowheads="1"/>
            </p:cNvSpPr>
            <p:nvPr/>
          </p:nvSpPr>
          <p:spPr bwMode="auto">
            <a:xfrm rot="9004914">
              <a:off x="2694" y="1514"/>
              <a:ext cx="84" cy="144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2538" name="AutoShape 6"/>
            <p:cNvSpPr>
              <a:spLocks noChangeArrowheads="1"/>
            </p:cNvSpPr>
            <p:nvPr/>
          </p:nvSpPr>
          <p:spPr bwMode="auto">
            <a:xfrm rot="12595086" flipH="1">
              <a:off x="3498" y="1520"/>
              <a:ext cx="84" cy="144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2539" name="Rectangle 7"/>
            <p:cNvSpPr>
              <a:spLocks noChangeArrowheads="1"/>
            </p:cNvSpPr>
            <p:nvPr/>
          </p:nvSpPr>
          <p:spPr bwMode="auto">
            <a:xfrm>
              <a:off x="2022" y="1004"/>
              <a:ext cx="552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n-US" sz="1000" i="0">
                  <a:latin typeface="Arial" panose="020B0604020202020204" pitchFamily="34" charset="0"/>
                </a:rPr>
                <a:t>Basic FBType</a:t>
              </a:r>
            </a:p>
          </p:txBody>
        </p:sp>
        <p:sp>
          <p:nvSpPr>
            <p:cNvPr id="22540" name="Rectangle 8"/>
            <p:cNvSpPr>
              <a:spLocks noChangeArrowheads="1"/>
            </p:cNvSpPr>
            <p:nvPr/>
          </p:nvSpPr>
          <p:spPr bwMode="auto">
            <a:xfrm>
              <a:off x="2022" y="1130"/>
              <a:ext cx="552" cy="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1" name="Rectangle 9"/>
            <p:cNvSpPr>
              <a:spLocks noChangeArrowheads="1"/>
            </p:cNvSpPr>
            <p:nvPr/>
          </p:nvSpPr>
          <p:spPr bwMode="auto">
            <a:xfrm>
              <a:off x="2022" y="1196"/>
              <a:ext cx="552" cy="6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2" name="Line 10"/>
            <p:cNvSpPr>
              <a:spLocks noChangeShapeType="1"/>
            </p:cNvSpPr>
            <p:nvPr/>
          </p:nvSpPr>
          <p:spPr bwMode="auto">
            <a:xfrm flipH="1" flipV="1">
              <a:off x="2508" y="1274"/>
              <a:ext cx="192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2543" name="Rectangle 11"/>
            <p:cNvSpPr>
              <a:spLocks noChangeArrowheads="1"/>
            </p:cNvSpPr>
            <p:nvPr/>
          </p:nvSpPr>
          <p:spPr bwMode="auto">
            <a:xfrm>
              <a:off x="2766" y="1004"/>
              <a:ext cx="690" cy="1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n-US" sz="1000" i="0">
                  <a:latin typeface="Arial" panose="020B0604020202020204" pitchFamily="34" charset="0"/>
                </a:rPr>
                <a:t>Composite FBType</a:t>
              </a:r>
            </a:p>
          </p:txBody>
        </p:sp>
        <p:sp>
          <p:nvSpPr>
            <p:cNvPr id="22544" name="Rectangle 12"/>
            <p:cNvSpPr>
              <a:spLocks noChangeArrowheads="1"/>
            </p:cNvSpPr>
            <p:nvPr/>
          </p:nvSpPr>
          <p:spPr bwMode="auto">
            <a:xfrm>
              <a:off x="2766" y="1130"/>
              <a:ext cx="690" cy="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5" name="Rectangle 13"/>
            <p:cNvSpPr>
              <a:spLocks noChangeArrowheads="1"/>
            </p:cNvSpPr>
            <p:nvPr/>
          </p:nvSpPr>
          <p:spPr bwMode="auto">
            <a:xfrm>
              <a:off x="2766" y="1196"/>
              <a:ext cx="690" cy="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6" name="Rectangle 14"/>
            <p:cNvSpPr>
              <a:spLocks noChangeArrowheads="1"/>
            </p:cNvSpPr>
            <p:nvPr/>
          </p:nvSpPr>
          <p:spPr bwMode="auto">
            <a:xfrm>
              <a:off x="3636" y="1004"/>
              <a:ext cx="690" cy="1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n-US" sz="1000" i="0">
                  <a:latin typeface="Arial" panose="020B0604020202020204" pitchFamily="34" charset="0"/>
                </a:rPr>
                <a:t>SIFBType</a:t>
              </a:r>
            </a:p>
          </p:txBody>
        </p:sp>
        <p:sp>
          <p:nvSpPr>
            <p:cNvPr id="22547" name="Rectangle 15"/>
            <p:cNvSpPr>
              <a:spLocks noChangeArrowheads="1"/>
            </p:cNvSpPr>
            <p:nvPr/>
          </p:nvSpPr>
          <p:spPr bwMode="auto">
            <a:xfrm>
              <a:off x="3636" y="1130"/>
              <a:ext cx="690" cy="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8" name="Rectangle 16"/>
            <p:cNvSpPr>
              <a:spLocks noChangeArrowheads="1"/>
            </p:cNvSpPr>
            <p:nvPr/>
          </p:nvSpPr>
          <p:spPr bwMode="auto">
            <a:xfrm>
              <a:off x="3636" y="1196"/>
              <a:ext cx="690" cy="6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kumimoji="0" lang="en-GB" altLang="en-US" sz="1000" i="0">
                <a:latin typeface="Arial" panose="020B0604020202020204" pitchFamily="34" charset="0"/>
              </a:endParaRPr>
            </a:p>
          </p:txBody>
        </p:sp>
        <p:sp>
          <p:nvSpPr>
            <p:cNvPr id="22549" name="Line 17"/>
            <p:cNvSpPr>
              <a:spLocks noChangeShapeType="1"/>
            </p:cNvSpPr>
            <p:nvPr/>
          </p:nvSpPr>
          <p:spPr bwMode="auto">
            <a:xfrm flipH="1" flipV="1">
              <a:off x="3108" y="1256"/>
              <a:ext cx="0" cy="2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2550" name="AutoShape 18"/>
            <p:cNvSpPr>
              <a:spLocks noChangeArrowheads="1"/>
            </p:cNvSpPr>
            <p:nvPr/>
          </p:nvSpPr>
          <p:spPr bwMode="auto">
            <a:xfrm flipV="1">
              <a:off x="3066" y="1532"/>
              <a:ext cx="84" cy="120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2551" name="Line 19"/>
            <p:cNvSpPr>
              <a:spLocks noChangeShapeType="1"/>
            </p:cNvSpPr>
            <p:nvPr/>
          </p:nvSpPr>
          <p:spPr bwMode="auto">
            <a:xfrm flipV="1">
              <a:off x="3576" y="1262"/>
              <a:ext cx="150" cy="2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4102" name="Oval 20"/>
          <p:cNvSpPr>
            <a:spLocks noChangeArrowheads="1"/>
          </p:cNvSpPr>
          <p:nvPr/>
        </p:nvSpPr>
        <p:spPr bwMode="auto">
          <a:xfrm>
            <a:off x="3314700" y="5461000"/>
            <a:ext cx="5956300" cy="1016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1004565" name="Oval 21"/>
          <p:cNvSpPr>
            <a:spLocks noChangeArrowheads="1"/>
          </p:cNvSpPr>
          <p:nvPr/>
        </p:nvSpPr>
        <p:spPr bwMode="auto">
          <a:xfrm>
            <a:off x="4127500" y="1752600"/>
            <a:ext cx="4343400" cy="1016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1004566" name="Oval 22"/>
          <p:cNvSpPr>
            <a:spLocks noChangeArrowheads="1"/>
          </p:cNvSpPr>
          <p:nvPr/>
        </p:nvSpPr>
        <p:spPr bwMode="auto">
          <a:xfrm>
            <a:off x="7416800" y="4622800"/>
            <a:ext cx="2247900" cy="5715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2536" name="Content Placeholder 2"/>
          <p:cNvSpPr>
            <a:spLocks noGrp="1"/>
          </p:cNvSpPr>
          <p:nvPr>
            <p:ph idx="1"/>
          </p:nvPr>
        </p:nvSpPr>
        <p:spPr>
          <a:xfrm>
            <a:off x="1041400" y="1004888"/>
            <a:ext cx="8229600" cy="812800"/>
          </a:xfrm>
        </p:spPr>
        <p:txBody>
          <a:bodyPr/>
          <a:lstStyle/>
          <a:p>
            <a:pPr marL="0" indent="12700">
              <a:buNone/>
            </a:pPr>
            <a:r>
              <a:rPr lang="en-NZ" altLang="en-US" sz="2400" dirty="0"/>
              <a:t>The Function Blocks architecture is intended for distributed measurement and control systems. Its artefacts:</a:t>
            </a:r>
          </a:p>
        </p:txBody>
      </p:sp>
      <p:sp>
        <p:nvSpPr>
          <p:cNvPr id="24" name="TextBox 23"/>
          <p:cNvSpPr txBox="1"/>
          <p:nvPr/>
        </p:nvSpPr>
        <p:spPr>
          <a:xfrm flipH="1">
            <a:off x="8637269" y="414894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2" grpId="0" animBg="1"/>
      <p:bldP spid="1004565" grpId="0" animBg="1"/>
      <p:bldP spid="100456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8304214" y="2559050"/>
            <a:ext cx="2181225" cy="3486150"/>
          </a:xfrm>
          <a:prstGeom prst="rect">
            <a:avLst/>
          </a:prstGeom>
          <a:solidFill>
            <a:schemeClr val="tx1">
              <a:lumMod val="95000"/>
            </a:schemeClr>
          </a:solidFill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en-NZ"/>
          </a:p>
        </p:txBody>
      </p: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8323264" y="2616200"/>
            <a:ext cx="2155825" cy="1525588"/>
            <a:chOff x="1666686" y="285229"/>
            <a:chExt cx="2955760" cy="2163668"/>
          </a:xfrm>
        </p:grpSpPr>
        <p:pic>
          <p:nvPicPr>
            <p:cNvPr id="2360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6686" y="285229"/>
              <a:ext cx="2228850" cy="116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0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1321" y="1505922"/>
              <a:ext cx="138112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8351839" y="4491038"/>
            <a:ext cx="2105025" cy="1477962"/>
            <a:chOff x="4605504" y="311956"/>
            <a:chExt cx="3003717" cy="2048421"/>
          </a:xfrm>
        </p:grpSpPr>
        <p:pic>
          <p:nvPicPr>
            <p:cNvPr id="2360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504" y="311956"/>
              <a:ext cx="2228850" cy="116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0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096" y="1417402"/>
              <a:ext cx="1381125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1664" y="3760789"/>
            <a:ext cx="561975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3435350"/>
            <a:ext cx="8572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639" y="2630489"/>
            <a:ext cx="1152525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064" y="2757488"/>
            <a:ext cx="13239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3509964" y="3489326"/>
            <a:ext cx="4611687" cy="682625"/>
            <a:chOff x="2700020" y="4108994"/>
            <a:chExt cx="4612004" cy="682717"/>
          </a:xfrm>
        </p:grpSpPr>
        <p:cxnSp>
          <p:nvCxnSpPr>
            <p:cNvPr id="23597" name="Elbow Connector 22"/>
            <p:cNvCxnSpPr>
              <a:cxnSpLocks noChangeShapeType="1"/>
            </p:cNvCxnSpPr>
            <p:nvPr/>
          </p:nvCxnSpPr>
          <p:spPr bwMode="auto">
            <a:xfrm flipV="1">
              <a:off x="2700020" y="4264660"/>
              <a:ext cx="1098550" cy="527051"/>
            </a:xfrm>
            <a:prstGeom prst="bentConnector3">
              <a:avLst>
                <a:gd name="adj1" fmla="val 50000"/>
              </a:avLst>
            </a:prstGeom>
            <a:noFill/>
            <a:ln w="28575" cap="sq" algn="ctr">
              <a:solidFill>
                <a:srgbClr val="0070C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98" name="Straight Arrow Connector 32"/>
            <p:cNvCxnSpPr>
              <a:cxnSpLocks noChangeShapeType="1"/>
            </p:cNvCxnSpPr>
            <p:nvPr/>
          </p:nvCxnSpPr>
          <p:spPr bwMode="auto">
            <a:xfrm>
              <a:off x="4951911" y="4108994"/>
              <a:ext cx="712289" cy="726"/>
            </a:xfrm>
            <a:prstGeom prst="straightConnector1">
              <a:avLst/>
            </a:prstGeom>
            <a:noFill/>
            <a:ln w="28575" cap="sq" algn="ctr">
              <a:solidFill>
                <a:schemeClr val="bg1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99" name="Group 76"/>
            <p:cNvGrpSpPr>
              <a:grpSpLocks/>
            </p:cNvGrpSpPr>
            <p:nvPr/>
          </p:nvGrpSpPr>
          <p:grpSpPr bwMode="auto">
            <a:xfrm>
              <a:off x="3629659" y="4184651"/>
              <a:ext cx="3682365" cy="580390"/>
              <a:chOff x="4556760" y="4368641"/>
              <a:chExt cx="3665220" cy="523399"/>
            </a:xfrm>
          </p:grpSpPr>
          <p:cxnSp>
            <p:nvCxnSpPr>
              <p:cNvPr id="23600" name="Straight Connector 47"/>
              <p:cNvCxnSpPr>
                <a:cxnSpLocks noChangeShapeType="1"/>
              </p:cNvCxnSpPr>
              <p:nvPr/>
            </p:nvCxnSpPr>
            <p:spPr bwMode="auto">
              <a:xfrm>
                <a:off x="7896702" y="4368641"/>
                <a:ext cx="312420" cy="0"/>
              </a:xfrm>
              <a:prstGeom prst="line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601" name="Straight Connector 50"/>
              <p:cNvCxnSpPr>
                <a:cxnSpLocks noChangeShapeType="1"/>
              </p:cNvCxnSpPr>
              <p:nvPr/>
            </p:nvCxnSpPr>
            <p:spPr bwMode="auto">
              <a:xfrm rot="16200000" flipV="1">
                <a:off x="7959726" y="4630739"/>
                <a:ext cx="519113" cy="1586"/>
              </a:xfrm>
              <a:prstGeom prst="line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602" name="Straight Connector 53"/>
              <p:cNvCxnSpPr>
                <a:cxnSpLocks noChangeShapeType="1"/>
              </p:cNvCxnSpPr>
              <p:nvPr/>
            </p:nvCxnSpPr>
            <p:spPr bwMode="auto">
              <a:xfrm>
                <a:off x="4572000" y="4892040"/>
                <a:ext cx="3649980" cy="0"/>
              </a:xfrm>
              <a:prstGeom prst="line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603" name="Straight Connector 56"/>
              <p:cNvCxnSpPr>
                <a:cxnSpLocks noChangeShapeType="1"/>
              </p:cNvCxnSpPr>
              <p:nvPr/>
            </p:nvCxnSpPr>
            <p:spPr bwMode="auto">
              <a:xfrm rot="5400000" flipH="1" flipV="1">
                <a:off x="4442460" y="4777740"/>
                <a:ext cx="228600" cy="0"/>
              </a:xfrm>
              <a:prstGeom prst="line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604" name="Straight Arrow Connector 58"/>
              <p:cNvCxnSpPr>
                <a:cxnSpLocks noChangeShapeType="1"/>
              </p:cNvCxnSpPr>
              <p:nvPr/>
            </p:nvCxnSpPr>
            <p:spPr bwMode="auto">
              <a:xfrm flipV="1">
                <a:off x="4568371" y="4660900"/>
                <a:ext cx="149679" cy="1814"/>
              </a:xfrm>
              <a:prstGeom prst="straightConnector1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4606926" y="4484689"/>
            <a:ext cx="3217863" cy="1476375"/>
            <a:chOff x="3798054" y="5103495"/>
            <a:chExt cx="3216496" cy="1477194"/>
          </a:xfrm>
        </p:grpSpPr>
        <p:pic>
          <p:nvPicPr>
            <p:cNvPr id="23595" name="Picture 6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054" y="5103495"/>
              <a:ext cx="1152525" cy="145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96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0575" y="5247189"/>
              <a:ext cx="1323975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3509963" y="2497139"/>
            <a:ext cx="4405312" cy="1189037"/>
            <a:chOff x="2700020" y="3115876"/>
            <a:chExt cx="4405630" cy="1190059"/>
          </a:xfrm>
        </p:grpSpPr>
        <p:cxnSp>
          <p:nvCxnSpPr>
            <p:cNvPr id="23588" name="Elbow Connector 15"/>
            <p:cNvCxnSpPr>
              <a:cxnSpLocks noChangeShapeType="1"/>
            </p:cNvCxnSpPr>
            <p:nvPr/>
          </p:nvCxnSpPr>
          <p:spPr bwMode="auto">
            <a:xfrm flipV="1">
              <a:off x="2700020" y="3496310"/>
              <a:ext cx="1133475" cy="809625"/>
            </a:xfrm>
            <a:prstGeom prst="bentConnector3">
              <a:avLst>
                <a:gd name="adj1" fmla="val 34875"/>
              </a:avLst>
            </a:prstGeom>
            <a:noFill/>
            <a:ln w="127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89" name="Elbow Connector 70"/>
            <p:cNvCxnSpPr>
              <a:cxnSpLocks noChangeShapeType="1"/>
            </p:cNvCxnSpPr>
            <p:nvPr/>
          </p:nvCxnSpPr>
          <p:spPr bwMode="auto">
            <a:xfrm>
              <a:off x="4927962" y="3490867"/>
              <a:ext cx="736238" cy="154033"/>
            </a:xfrm>
            <a:prstGeom prst="bentConnector3">
              <a:avLst>
                <a:gd name="adj1" fmla="val 50000"/>
              </a:avLst>
            </a:prstGeom>
            <a:noFill/>
            <a:ln w="127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90" name="Group 97"/>
            <p:cNvGrpSpPr>
              <a:grpSpLocks/>
            </p:cNvGrpSpPr>
            <p:nvPr/>
          </p:nvGrpSpPr>
          <p:grpSpPr bwMode="auto">
            <a:xfrm>
              <a:off x="3645535" y="3115876"/>
              <a:ext cx="3460115" cy="523400"/>
              <a:chOff x="4610735" y="5109776"/>
              <a:chExt cx="3460115" cy="523400"/>
            </a:xfrm>
          </p:grpSpPr>
          <p:cxnSp>
            <p:nvCxnSpPr>
              <p:cNvPr id="23591" name="Straight Connector 98"/>
              <p:cNvCxnSpPr>
                <a:cxnSpLocks noChangeShapeType="1"/>
              </p:cNvCxnSpPr>
              <p:nvPr/>
            </p:nvCxnSpPr>
            <p:spPr bwMode="auto">
              <a:xfrm flipV="1">
                <a:off x="7950677" y="5632450"/>
                <a:ext cx="120173" cy="726"/>
              </a:xfrm>
              <a:prstGeom prst="lin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592" name="Straight Connector 99"/>
              <p:cNvCxnSpPr>
                <a:cxnSpLocks noChangeShapeType="1"/>
              </p:cNvCxnSpPr>
              <p:nvPr/>
            </p:nvCxnSpPr>
            <p:spPr bwMode="auto">
              <a:xfrm rot="5400000">
                <a:off x="7804151" y="5369493"/>
                <a:ext cx="519113" cy="1586"/>
              </a:xfrm>
              <a:prstGeom prst="lin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593" name="Straight Connector 100"/>
              <p:cNvCxnSpPr>
                <a:cxnSpLocks noChangeShapeType="1"/>
              </p:cNvCxnSpPr>
              <p:nvPr/>
            </p:nvCxnSpPr>
            <p:spPr bwMode="auto">
              <a:xfrm>
                <a:off x="4625975" y="5109777"/>
                <a:ext cx="3419475" cy="1973"/>
              </a:xfrm>
              <a:prstGeom prst="lin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594" name="Straight Connector 101"/>
              <p:cNvCxnSpPr>
                <a:cxnSpLocks noChangeShapeType="1"/>
              </p:cNvCxnSpPr>
              <p:nvPr/>
            </p:nvCxnSpPr>
            <p:spPr bwMode="auto">
              <a:xfrm rot="16200000" flipH="1">
                <a:off x="4418931" y="5301580"/>
                <a:ext cx="389323" cy="5715"/>
              </a:xfrm>
              <a:prstGeom prst="line">
                <a:avLst/>
              </a:prstGeom>
              <a:noFill/>
              <a:ln w="12700" cap="sq" algn="ctr">
                <a:solidFill>
                  <a:srgbClr val="FF0000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3564" name="Title 43"/>
          <p:cNvSpPr>
            <a:spLocks noGrp="1"/>
          </p:cNvSpPr>
          <p:nvPr>
            <p:ph type="title"/>
          </p:nvPr>
        </p:nvSpPr>
        <p:spPr>
          <a:xfrm>
            <a:off x="788324" y="125926"/>
            <a:ext cx="10515600" cy="1325563"/>
          </a:xfrm>
        </p:spPr>
        <p:txBody>
          <a:bodyPr/>
          <a:lstStyle/>
          <a:p>
            <a:r>
              <a:rPr lang="en-NZ" altLang="en-US" dirty="0" smtClean="0"/>
              <a:t>Modular Software for Modular Machines</a:t>
            </a:r>
          </a:p>
        </p:txBody>
      </p:sp>
      <p:grpSp>
        <p:nvGrpSpPr>
          <p:cNvPr id="69" name="Group 68"/>
          <p:cNvGrpSpPr>
            <a:grpSpLocks/>
          </p:cNvGrpSpPr>
          <p:nvPr/>
        </p:nvGrpSpPr>
        <p:grpSpPr bwMode="auto">
          <a:xfrm>
            <a:off x="3502025" y="3697289"/>
            <a:ext cx="4637088" cy="2312987"/>
            <a:chOff x="2692762" y="4316367"/>
            <a:chExt cx="4637043" cy="2313759"/>
          </a:xfrm>
        </p:grpSpPr>
        <p:cxnSp>
          <p:nvCxnSpPr>
            <p:cNvPr id="23569" name="Elbow Connector 28"/>
            <p:cNvCxnSpPr>
              <a:cxnSpLocks noChangeShapeType="1"/>
            </p:cNvCxnSpPr>
            <p:nvPr/>
          </p:nvCxnSpPr>
          <p:spPr bwMode="auto">
            <a:xfrm>
              <a:off x="2692762" y="4316367"/>
              <a:ext cx="1136288" cy="1055733"/>
            </a:xfrm>
            <a:prstGeom prst="bentConnector3">
              <a:avLst>
                <a:gd name="adj1" fmla="val 35472"/>
              </a:avLst>
            </a:prstGeom>
            <a:noFill/>
            <a:ln w="12700" cap="sq" algn="ctr">
              <a:solidFill>
                <a:srgbClr val="FF0000"/>
              </a:solidFill>
              <a:round/>
              <a:headEnd type="none" w="sm" len="sm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23570" name="Group 67"/>
            <p:cNvGrpSpPr>
              <a:grpSpLocks/>
            </p:cNvGrpSpPr>
            <p:nvPr/>
          </p:nvGrpSpPr>
          <p:grpSpPr bwMode="auto">
            <a:xfrm>
              <a:off x="2695575" y="4914900"/>
              <a:ext cx="4634230" cy="1715226"/>
              <a:chOff x="2695575" y="4914900"/>
              <a:chExt cx="4634230" cy="1715226"/>
            </a:xfrm>
          </p:grpSpPr>
          <p:grpSp>
            <p:nvGrpSpPr>
              <p:cNvPr id="23571" name="Group 77"/>
              <p:cNvGrpSpPr>
                <a:grpSpLocks/>
              </p:cNvGrpSpPr>
              <p:nvPr/>
            </p:nvGrpSpPr>
            <p:grpSpPr bwMode="auto">
              <a:xfrm>
                <a:off x="3664585" y="6007099"/>
                <a:ext cx="3665220" cy="623027"/>
                <a:chOff x="4556760" y="4368641"/>
                <a:chExt cx="3665220" cy="523399"/>
              </a:xfrm>
            </p:grpSpPr>
            <p:cxnSp>
              <p:nvCxnSpPr>
                <p:cNvPr id="23583" name="Straight Connector 78"/>
                <p:cNvCxnSpPr>
                  <a:cxnSpLocks noChangeShapeType="1"/>
                </p:cNvCxnSpPr>
                <p:nvPr/>
              </p:nvCxnSpPr>
              <p:spPr bwMode="auto">
                <a:xfrm>
                  <a:off x="7896702" y="4368641"/>
                  <a:ext cx="312420" cy="0"/>
                </a:xfrm>
                <a:prstGeom prst="line">
                  <a:avLst/>
                </a:prstGeom>
                <a:noFill/>
                <a:ln w="28575" cap="sq" algn="ctr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4" name="Straight Connector 79"/>
                <p:cNvCxnSpPr>
                  <a:cxnSpLocks noChangeShapeType="1"/>
                </p:cNvCxnSpPr>
                <p:nvPr/>
              </p:nvCxnSpPr>
              <p:spPr bwMode="auto">
                <a:xfrm rot="16200000" flipV="1">
                  <a:off x="7959726" y="4630739"/>
                  <a:ext cx="519113" cy="1586"/>
                </a:xfrm>
                <a:prstGeom prst="line">
                  <a:avLst/>
                </a:prstGeom>
                <a:noFill/>
                <a:ln w="28575" cap="sq" algn="ctr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5" name="Straight Connector 80"/>
                <p:cNvCxnSpPr>
                  <a:cxnSpLocks noChangeShapeType="1"/>
                </p:cNvCxnSpPr>
                <p:nvPr/>
              </p:nvCxnSpPr>
              <p:spPr bwMode="auto">
                <a:xfrm>
                  <a:off x="4572000" y="4892040"/>
                  <a:ext cx="3649980" cy="0"/>
                </a:xfrm>
                <a:prstGeom prst="line">
                  <a:avLst/>
                </a:prstGeom>
                <a:noFill/>
                <a:ln w="28575" cap="sq" algn="ctr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6" name="Straight Connector 81"/>
                <p:cNvCxnSpPr>
                  <a:cxnSpLocks noChangeShapeType="1"/>
                </p:cNvCxnSpPr>
                <p:nvPr/>
              </p:nvCxnSpPr>
              <p:spPr bwMode="auto">
                <a:xfrm rot="5400000" flipH="1" flipV="1">
                  <a:off x="4442460" y="4777740"/>
                  <a:ext cx="228600" cy="0"/>
                </a:xfrm>
                <a:prstGeom prst="line">
                  <a:avLst/>
                </a:prstGeom>
                <a:noFill/>
                <a:ln w="28575" cap="sq" algn="ctr">
                  <a:solidFill>
                    <a:schemeClr val="bg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7" name="Straight Arrow Connector 82"/>
                <p:cNvCxnSpPr>
                  <a:cxnSpLocks noChangeShapeType="1"/>
                </p:cNvCxnSpPr>
                <p:nvPr/>
              </p:nvCxnSpPr>
              <p:spPr bwMode="auto">
                <a:xfrm flipV="1">
                  <a:off x="4568371" y="4660900"/>
                  <a:ext cx="149679" cy="1814"/>
                </a:xfrm>
                <a:prstGeom prst="straightConnector1">
                  <a:avLst/>
                </a:prstGeom>
                <a:noFill/>
                <a:ln w="28575" cap="sq" algn="ctr">
                  <a:solidFill>
                    <a:schemeClr val="bg1"/>
                  </a:solidFill>
                  <a:round/>
                  <a:headEnd type="none" w="sm" len="sm"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cxnSp>
            <p:nvCxnSpPr>
              <p:cNvPr id="23572" name="Straight Arrow Connector 83"/>
              <p:cNvCxnSpPr>
                <a:cxnSpLocks noChangeShapeType="1"/>
              </p:cNvCxnSpPr>
              <p:nvPr/>
            </p:nvCxnSpPr>
            <p:spPr bwMode="auto">
              <a:xfrm>
                <a:off x="4970961" y="5975894"/>
                <a:ext cx="712289" cy="726"/>
              </a:xfrm>
              <a:prstGeom prst="straightConnector1">
                <a:avLst/>
              </a:prstGeom>
              <a:noFill/>
              <a:ln w="28575" cap="sq" algn="ctr">
                <a:solidFill>
                  <a:schemeClr val="bg1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3573" name="Elbow Connector 84"/>
              <p:cNvCxnSpPr>
                <a:cxnSpLocks noChangeShapeType="1"/>
              </p:cNvCxnSpPr>
              <p:nvPr/>
            </p:nvCxnSpPr>
            <p:spPr bwMode="auto">
              <a:xfrm>
                <a:off x="4947012" y="5357767"/>
                <a:ext cx="736238" cy="154033"/>
              </a:xfrm>
              <a:prstGeom prst="bentConnector3">
                <a:avLst>
                  <a:gd name="adj1" fmla="val 50000"/>
                </a:avLst>
              </a:prstGeom>
              <a:noFill/>
              <a:ln w="12700" cap="sq" algn="ctr">
                <a:solidFill>
                  <a:srgbClr val="FF0000"/>
                </a:solidFill>
                <a:round/>
                <a:headEnd type="none" w="sm" len="sm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grpSp>
            <p:nvGrpSpPr>
              <p:cNvPr id="23574" name="Group 96"/>
              <p:cNvGrpSpPr>
                <a:grpSpLocks/>
              </p:cNvGrpSpPr>
              <p:nvPr/>
            </p:nvGrpSpPr>
            <p:grpSpPr bwMode="auto">
              <a:xfrm>
                <a:off x="3683635" y="4982776"/>
                <a:ext cx="3460115" cy="523400"/>
                <a:chOff x="4610735" y="5109776"/>
                <a:chExt cx="3460115" cy="523400"/>
              </a:xfrm>
            </p:grpSpPr>
            <p:cxnSp>
              <p:nvCxnSpPr>
                <p:cNvPr id="23579" name="Straight Connector 86"/>
                <p:cNvCxnSpPr>
                  <a:cxnSpLocks noChangeShapeType="1"/>
                </p:cNvCxnSpPr>
                <p:nvPr/>
              </p:nvCxnSpPr>
              <p:spPr bwMode="auto">
                <a:xfrm flipV="1">
                  <a:off x="7950677" y="5632450"/>
                  <a:ext cx="120173" cy="726"/>
                </a:xfrm>
                <a:prstGeom prst="line">
                  <a:avLst/>
                </a:prstGeom>
                <a:noFill/>
                <a:ln w="12700" cap="sq" algn="ctr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0" name="Straight Connector 87"/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7804151" y="5369493"/>
                  <a:ext cx="519113" cy="1586"/>
                </a:xfrm>
                <a:prstGeom prst="line">
                  <a:avLst/>
                </a:prstGeom>
                <a:noFill/>
                <a:ln w="12700" cap="sq" algn="ctr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1" name="Straight Connector 88"/>
                <p:cNvCxnSpPr>
                  <a:cxnSpLocks noChangeShapeType="1"/>
                </p:cNvCxnSpPr>
                <p:nvPr/>
              </p:nvCxnSpPr>
              <p:spPr bwMode="auto">
                <a:xfrm>
                  <a:off x="4625975" y="5109777"/>
                  <a:ext cx="3419475" cy="1973"/>
                </a:xfrm>
                <a:prstGeom prst="line">
                  <a:avLst/>
                </a:prstGeom>
                <a:noFill/>
                <a:ln w="12700" cap="sq" algn="ctr">
                  <a:solidFill>
                    <a:srgbClr val="FF000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82" name="Straight Connector 89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4418931" y="5301580"/>
                  <a:ext cx="389323" cy="5715"/>
                </a:xfrm>
                <a:prstGeom prst="line">
                  <a:avLst/>
                </a:prstGeom>
                <a:noFill/>
                <a:ln w="12700" cap="sq" algn="ctr">
                  <a:solidFill>
                    <a:srgbClr val="FF000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grpSp>
            <p:nvGrpSpPr>
              <p:cNvPr id="23575" name="Group 63"/>
              <p:cNvGrpSpPr>
                <a:grpSpLocks/>
              </p:cNvGrpSpPr>
              <p:nvPr/>
            </p:nvGrpSpPr>
            <p:grpSpPr bwMode="auto">
              <a:xfrm>
                <a:off x="2695575" y="4914900"/>
                <a:ext cx="1076325" cy="1187452"/>
                <a:chOff x="2695575" y="4914900"/>
                <a:chExt cx="1076325" cy="1187452"/>
              </a:xfrm>
            </p:grpSpPr>
            <p:cxnSp>
              <p:nvCxnSpPr>
                <p:cNvPr id="23576" name="Straight Connector 46"/>
                <p:cNvCxnSpPr>
                  <a:cxnSpLocks noChangeShapeType="1"/>
                </p:cNvCxnSpPr>
                <p:nvPr/>
              </p:nvCxnSpPr>
              <p:spPr bwMode="auto">
                <a:xfrm>
                  <a:off x="2695575" y="4914900"/>
                  <a:ext cx="561975" cy="0"/>
                </a:xfrm>
                <a:prstGeom prst="line">
                  <a:avLst/>
                </a:prstGeom>
                <a:noFill/>
                <a:ln w="28575" cap="sq" algn="ctr">
                  <a:solidFill>
                    <a:srgbClr val="0070C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77" name="Straight Connector 49"/>
                <p:cNvCxnSpPr>
                  <a:cxnSpLocks noChangeShapeType="1"/>
                </p:cNvCxnSpPr>
                <p:nvPr/>
              </p:nvCxnSpPr>
              <p:spPr bwMode="auto">
                <a:xfrm rot="16200000" flipH="1">
                  <a:off x="2673352" y="5505454"/>
                  <a:ext cx="1187451" cy="6346"/>
                </a:xfrm>
                <a:prstGeom prst="line">
                  <a:avLst/>
                </a:prstGeom>
                <a:noFill/>
                <a:ln w="28575" cap="sq" algn="ctr">
                  <a:solidFill>
                    <a:srgbClr val="0070C0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3578" name="Straight Connector 55"/>
                <p:cNvCxnSpPr>
                  <a:cxnSpLocks noChangeShapeType="1"/>
                </p:cNvCxnSpPr>
                <p:nvPr/>
              </p:nvCxnSpPr>
              <p:spPr bwMode="auto">
                <a:xfrm>
                  <a:off x="3273425" y="6102350"/>
                  <a:ext cx="498475" cy="0"/>
                </a:xfrm>
                <a:prstGeom prst="line">
                  <a:avLst/>
                </a:prstGeom>
                <a:noFill/>
                <a:ln w="28575" cap="sq" algn="ctr">
                  <a:solidFill>
                    <a:srgbClr val="0070C0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pic>
        <p:nvPicPr>
          <p:cNvPr id="23566" name="Picture 4" descr="HMP-Pick and Plac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1" y="2956063"/>
            <a:ext cx="1109663" cy="170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7" name="Picture 2" descr="See full size imag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138" y="1846264"/>
            <a:ext cx="500062" cy="48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TextBox 57"/>
          <p:cNvSpPr txBox="1"/>
          <p:nvPr/>
        </p:nvSpPr>
        <p:spPr>
          <a:xfrm>
            <a:off x="365919" y="1601841"/>
            <a:ext cx="54625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NZ" sz="2400" dirty="0">
                <a:solidFill>
                  <a:schemeClr val="bg1">
                    <a:lumMod val="50000"/>
                  </a:schemeClr>
                </a:solidFill>
              </a:rPr>
              <a:t>Function Block = event driven component </a:t>
            </a:r>
          </a:p>
        </p:txBody>
      </p:sp>
    </p:spTree>
    <p:extLst>
      <p:ext uri="{BB962C8B-B14F-4D97-AF65-F5344CB8AC3E}">
        <p14:creationId xmlns:p14="http://schemas.microsoft.com/office/powerpoint/2010/main" val="75099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Function Block Interface</a:t>
            </a:r>
          </a:p>
        </p:txBody>
      </p:sp>
      <p:pic>
        <p:nvPicPr>
          <p:cNvPr id="24579" name="Picture 3" descr="Fig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1206500"/>
            <a:ext cx="7042150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5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altLang="en-US" smtClean="0"/>
              <a:t>What is </a:t>
            </a:r>
            <a:r>
              <a:rPr lang="en-GB" altLang="en-US" i="1" smtClean="0"/>
              <a:t>Event</a:t>
            </a:r>
            <a:r>
              <a:rPr lang="en-GB" altLang="en-US" smtClean="0"/>
              <a:t> ?</a:t>
            </a:r>
          </a:p>
        </p:txBody>
      </p:sp>
      <p:graphicFrame>
        <p:nvGraphicFramePr>
          <p:cNvPr id="2560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617788" y="1968501"/>
          <a:ext cx="6430962" cy="258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Document" r:id="rId4" imgW="6905854" imgH="2771851" progId="Word.Document.8">
                  <p:embed/>
                </p:oleObj>
              </mc:Choice>
              <mc:Fallback>
                <p:oleObj name="Document" r:id="rId4" imgW="6905854" imgH="2771851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1968501"/>
                        <a:ext cx="6430962" cy="258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632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895351" y="-3571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Event-driven Data Exchange</a:t>
            </a:r>
          </a:p>
        </p:txBody>
      </p:sp>
      <p:pic>
        <p:nvPicPr>
          <p:cNvPr id="26627" name="Picture 3" descr="FB_WI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801" y="2120901"/>
            <a:ext cx="59531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2644775" y="5468938"/>
            <a:ext cx="2768600" cy="119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Call </a:t>
            </a:r>
            <a:r>
              <a:rPr kumimoji="0" lang="en-US" sz="1600" dirty="0" err="1">
                <a:solidFill>
                  <a:schemeClr val="bg1">
                    <a:lumMod val="50000"/>
                  </a:schemeClr>
                </a:solidFill>
              </a:rPr>
              <a:t>ei</a:t>
            </a:r>
            <a:r>
              <a:rPr kumimoji="0" lang="en-US" sz="1600" dirty="0">
                <a:solidFill>
                  <a:schemeClr val="bg1">
                    <a:lumMod val="50000"/>
                  </a:schemeClr>
                </a:solidFill>
              </a:rPr>
              <a:t> (d, e, f)</a:t>
            </a: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 where: </a:t>
            </a:r>
          </a:p>
          <a:p>
            <a:pPr algn="l" eaLnBrk="1" hangingPunct="1">
              <a:spcBef>
                <a:spcPct val="50000"/>
              </a:spcBef>
              <a:defRPr/>
            </a:pP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d</a:t>
            </a: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= actual value of </a:t>
            </a: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b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e</a:t>
            </a: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= old value of </a:t>
            </a: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b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f</a:t>
            </a: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= old value of </a:t>
            </a:r>
            <a:r>
              <a:rPr kumimoji="0" lang="en-US" sz="1600" b="1" dirty="0">
                <a:solidFill>
                  <a:schemeClr val="bg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105400" y="1166287"/>
            <a:ext cx="14319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kumimoji="0" lang="en-US" sz="1600" i="0" dirty="0">
                <a:solidFill>
                  <a:schemeClr val="bg1">
                    <a:lumMod val="50000"/>
                  </a:schemeClr>
                </a:solidFill>
              </a:rPr>
              <a:t>Event/data association is a part of FB Type definition</a:t>
            </a:r>
            <a:endParaRPr kumimoji="0" lang="en-US" sz="1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630" name="Oval 2"/>
          <p:cNvSpPr>
            <a:spLocks noChangeArrowheads="1"/>
          </p:cNvSpPr>
          <p:nvPr/>
        </p:nvSpPr>
        <p:spPr bwMode="auto">
          <a:xfrm>
            <a:off x="4708526" y="2638425"/>
            <a:ext cx="557213" cy="2292350"/>
          </a:xfrm>
          <a:prstGeom prst="ellipse">
            <a:avLst/>
          </a:prstGeom>
          <a:solidFill>
            <a:srgbClr val="969696">
              <a:alpha val="45097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cxnSp>
        <p:nvCxnSpPr>
          <p:cNvPr id="26631" name="Straight Arrow Connector 4"/>
          <p:cNvCxnSpPr>
            <a:cxnSpLocks noChangeShapeType="1"/>
          </p:cNvCxnSpPr>
          <p:nvPr/>
        </p:nvCxnSpPr>
        <p:spPr bwMode="auto">
          <a:xfrm>
            <a:off x="4987925" y="1925639"/>
            <a:ext cx="0" cy="712787"/>
          </a:xfrm>
          <a:prstGeom prst="straightConnector1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2" name="Oval 11"/>
          <p:cNvSpPr>
            <a:spLocks noChangeArrowheads="1"/>
          </p:cNvSpPr>
          <p:nvPr/>
        </p:nvSpPr>
        <p:spPr bwMode="auto">
          <a:xfrm>
            <a:off x="6153151" y="2638425"/>
            <a:ext cx="557213" cy="2292350"/>
          </a:xfrm>
          <a:prstGeom prst="ellipse">
            <a:avLst/>
          </a:prstGeom>
          <a:solidFill>
            <a:srgbClr val="969696">
              <a:alpha val="45097"/>
            </a:srgbClr>
          </a:solidFill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6663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Basic Function Block</a:t>
            </a:r>
          </a:p>
        </p:txBody>
      </p:sp>
      <p:pic>
        <p:nvPicPr>
          <p:cNvPr id="27651" name="Picture 3" descr="Figure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0" y="1765301"/>
            <a:ext cx="43434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116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Agenda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Distributed Systems (Industrial)</a:t>
            </a:r>
          </a:p>
          <a:p>
            <a:r>
              <a:rPr lang="en-NZ" dirty="0" smtClean="0"/>
              <a:t>IEC 61499 Function Blocks Architecture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49343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Encapsulation of legacy code</a:t>
            </a:r>
          </a:p>
        </p:txBody>
      </p:sp>
      <p:pic>
        <p:nvPicPr>
          <p:cNvPr id="28675" name="Picture 3" descr="FB_alg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142" y="1260183"/>
            <a:ext cx="6706408" cy="4832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78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28677" y="-116681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Execution model – event driven</a:t>
            </a:r>
          </a:p>
        </p:txBody>
      </p:sp>
      <p:sp>
        <p:nvSpPr>
          <p:cNvPr id="29699" name="Freeform 4"/>
          <p:cNvSpPr>
            <a:spLocks/>
          </p:cNvSpPr>
          <p:nvPr/>
        </p:nvSpPr>
        <p:spPr bwMode="auto">
          <a:xfrm>
            <a:off x="3363914" y="873125"/>
            <a:ext cx="1425575" cy="509588"/>
          </a:xfrm>
          <a:custGeom>
            <a:avLst/>
            <a:gdLst>
              <a:gd name="T0" fmla="*/ 2147483647 w 1657"/>
              <a:gd name="T1" fmla="*/ 2147483647 h 642"/>
              <a:gd name="T2" fmla="*/ 2147483647 w 1657"/>
              <a:gd name="T3" fmla="*/ 2147483647 h 642"/>
              <a:gd name="T4" fmla="*/ 0 w 1657"/>
              <a:gd name="T5" fmla="*/ 2147483647 h 642"/>
              <a:gd name="T6" fmla="*/ 0 w 1657"/>
              <a:gd name="T7" fmla="*/ 0 h 642"/>
              <a:gd name="T8" fmla="*/ 2147483647 w 1657"/>
              <a:gd name="T9" fmla="*/ 0 h 642"/>
              <a:gd name="T10" fmla="*/ 2147483647 w 1657"/>
              <a:gd name="T11" fmla="*/ 2147483647 h 642"/>
              <a:gd name="T12" fmla="*/ 2147483647 w 1657"/>
              <a:gd name="T13" fmla="*/ 2147483647 h 642"/>
              <a:gd name="T14" fmla="*/ 2147483647 w 1657"/>
              <a:gd name="T15" fmla="*/ 2147483647 h 642"/>
              <a:gd name="T16" fmla="*/ 2147483647 w 1657"/>
              <a:gd name="T17" fmla="*/ 2147483647 h 64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657"/>
              <a:gd name="T28" fmla="*/ 0 h 642"/>
              <a:gd name="T29" fmla="*/ 1657 w 1657"/>
              <a:gd name="T30" fmla="*/ 642 h 64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657" h="642">
                <a:moveTo>
                  <a:pt x="235" y="642"/>
                </a:moveTo>
                <a:lnTo>
                  <a:pt x="235" y="501"/>
                </a:lnTo>
                <a:lnTo>
                  <a:pt x="0" y="501"/>
                </a:lnTo>
                <a:lnTo>
                  <a:pt x="0" y="0"/>
                </a:lnTo>
                <a:lnTo>
                  <a:pt x="1657" y="0"/>
                </a:lnTo>
                <a:lnTo>
                  <a:pt x="1657" y="501"/>
                </a:lnTo>
                <a:lnTo>
                  <a:pt x="1419" y="501"/>
                </a:lnTo>
                <a:lnTo>
                  <a:pt x="1419" y="642"/>
                </a:lnTo>
                <a:lnTo>
                  <a:pt x="235" y="642"/>
                </a:lnTo>
                <a:close/>
              </a:path>
            </a:pathLst>
          </a:custGeom>
          <a:solidFill>
            <a:srgbClr val="FFFFFF"/>
          </a:solidFill>
          <a:ln w="23813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29700" name="Rectangle 5"/>
          <p:cNvSpPr>
            <a:spLocks noChangeArrowheads="1"/>
          </p:cNvSpPr>
          <p:nvPr/>
        </p:nvSpPr>
        <p:spPr bwMode="auto">
          <a:xfrm>
            <a:off x="3789364" y="1054100"/>
            <a:ext cx="623887" cy="762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01" name="Rectangle 6"/>
          <p:cNvSpPr>
            <a:spLocks noChangeArrowheads="1"/>
          </p:cNvSpPr>
          <p:nvPr/>
        </p:nvSpPr>
        <p:spPr bwMode="auto">
          <a:xfrm>
            <a:off x="3359151" y="1355725"/>
            <a:ext cx="1439863" cy="1036638"/>
          </a:xfrm>
          <a:prstGeom prst="rect">
            <a:avLst/>
          </a:prstGeom>
          <a:solidFill>
            <a:srgbClr val="FFFFFF"/>
          </a:solidFill>
          <a:ln w="23813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02" name="Rectangle 7"/>
          <p:cNvSpPr>
            <a:spLocks noChangeArrowheads="1"/>
          </p:cNvSpPr>
          <p:nvPr/>
        </p:nvSpPr>
        <p:spPr bwMode="auto">
          <a:xfrm>
            <a:off x="4430714" y="1604964"/>
            <a:ext cx="30136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RES1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3" name="Rectangle 8"/>
          <p:cNvSpPr>
            <a:spLocks noChangeArrowheads="1"/>
          </p:cNvSpPr>
          <p:nvPr/>
        </p:nvSpPr>
        <p:spPr bwMode="auto">
          <a:xfrm>
            <a:off x="4414839" y="1768476"/>
            <a:ext cx="30136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RES2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4" name="Rectangle 9"/>
          <p:cNvSpPr>
            <a:spLocks noChangeArrowheads="1"/>
          </p:cNvSpPr>
          <p:nvPr/>
        </p:nvSpPr>
        <p:spPr bwMode="auto">
          <a:xfrm>
            <a:off x="3875089" y="1446214"/>
            <a:ext cx="36548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LOGIC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5" name="Rectangle 10"/>
          <p:cNvSpPr>
            <a:spLocks noChangeArrowheads="1"/>
          </p:cNvSpPr>
          <p:nvPr/>
        </p:nvSpPr>
        <p:spPr bwMode="auto">
          <a:xfrm>
            <a:off x="3436938" y="2222501"/>
            <a:ext cx="83356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6" name="Rectangle 11"/>
          <p:cNvSpPr>
            <a:spLocks noChangeArrowheads="1"/>
          </p:cNvSpPr>
          <p:nvPr/>
        </p:nvSpPr>
        <p:spPr bwMode="auto">
          <a:xfrm>
            <a:off x="3436938" y="2063751"/>
            <a:ext cx="83356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7" name="Rectangle 12"/>
          <p:cNvSpPr>
            <a:spLocks noChangeArrowheads="1"/>
          </p:cNvSpPr>
          <p:nvPr/>
        </p:nvSpPr>
        <p:spPr bwMode="auto">
          <a:xfrm>
            <a:off x="3436938" y="1922464"/>
            <a:ext cx="83356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8" name="Rectangle 13"/>
          <p:cNvSpPr>
            <a:spLocks noChangeArrowheads="1"/>
          </p:cNvSpPr>
          <p:nvPr/>
        </p:nvSpPr>
        <p:spPr bwMode="auto">
          <a:xfrm>
            <a:off x="4506913" y="1093789"/>
            <a:ext cx="237244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CNF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09" name="Rectangle 14"/>
          <p:cNvSpPr>
            <a:spLocks noChangeArrowheads="1"/>
          </p:cNvSpPr>
          <p:nvPr/>
        </p:nvSpPr>
        <p:spPr bwMode="auto">
          <a:xfrm>
            <a:off x="3463925" y="1093789"/>
            <a:ext cx="250068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REQ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0" name="Rectangle 15"/>
          <p:cNvSpPr>
            <a:spLocks noChangeArrowheads="1"/>
          </p:cNvSpPr>
          <p:nvPr/>
        </p:nvSpPr>
        <p:spPr bwMode="auto">
          <a:xfrm>
            <a:off x="4433889" y="922339"/>
            <a:ext cx="307777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INITO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1" name="Rectangle 16"/>
          <p:cNvSpPr>
            <a:spLocks noChangeArrowheads="1"/>
          </p:cNvSpPr>
          <p:nvPr/>
        </p:nvSpPr>
        <p:spPr bwMode="auto">
          <a:xfrm>
            <a:off x="3470276" y="1774826"/>
            <a:ext cx="500137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 dirty="0">
                <a:solidFill>
                  <a:srgbClr val="000000"/>
                </a:solidFill>
                <a:latin typeface="Arial" panose="020B0604020202020204" pitchFamily="34" charset="0"/>
              </a:rPr>
              <a:t>PARAMS</a:t>
            </a:r>
            <a:endParaRPr kumimoji="0" lang="en-US" altLang="en-US" sz="1800" i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2" name="Rectangle 17"/>
          <p:cNvSpPr>
            <a:spLocks noChangeArrowheads="1"/>
          </p:cNvSpPr>
          <p:nvPr/>
        </p:nvSpPr>
        <p:spPr bwMode="auto">
          <a:xfrm>
            <a:off x="3460750" y="1604964"/>
            <a:ext cx="121828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QI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3" name="Rectangle 18"/>
          <p:cNvSpPr>
            <a:spLocks noChangeArrowheads="1"/>
          </p:cNvSpPr>
          <p:nvPr/>
        </p:nvSpPr>
        <p:spPr bwMode="auto">
          <a:xfrm>
            <a:off x="3462338" y="931864"/>
            <a:ext cx="218008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INIT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4" name="Line 19"/>
          <p:cNvSpPr>
            <a:spLocks noChangeShapeType="1"/>
          </p:cNvSpPr>
          <p:nvPr/>
        </p:nvSpPr>
        <p:spPr bwMode="auto">
          <a:xfrm flipH="1">
            <a:off x="2857501" y="1838325"/>
            <a:ext cx="506413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15" name="Line 20"/>
          <p:cNvSpPr>
            <a:spLocks noChangeShapeType="1"/>
          </p:cNvSpPr>
          <p:nvPr/>
        </p:nvSpPr>
        <p:spPr bwMode="auto">
          <a:xfrm flipH="1">
            <a:off x="2844801" y="1668464"/>
            <a:ext cx="506413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16" name="Rectangle 21"/>
          <p:cNvSpPr>
            <a:spLocks noChangeArrowheads="1"/>
          </p:cNvSpPr>
          <p:nvPr/>
        </p:nvSpPr>
        <p:spPr bwMode="auto">
          <a:xfrm>
            <a:off x="2589213" y="1774826"/>
            <a:ext cx="185948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INT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7" name="Rectangle 22"/>
          <p:cNvSpPr>
            <a:spLocks noChangeArrowheads="1"/>
          </p:cNvSpPr>
          <p:nvPr/>
        </p:nvSpPr>
        <p:spPr bwMode="auto">
          <a:xfrm>
            <a:off x="2470151" y="1604964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18" name="Line 23"/>
          <p:cNvSpPr>
            <a:spLocks noChangeShapeType="1"/>
          </p:cNvSpPr>
          <p:nvPr/>
        </p:nvSpPr>
        <p:spPr bwMode="auto">
          <a:xfrm flipH="1">
            <a:off x="2857501" y="995364"/>
            <a:ext cx="506413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19" name="Rectangle 24"/>
          <p:cNvSpPr>
            <a:spLocks noChangeArrowheads="1"/>
          </p:cNvSpPr>
          <p:nvPr/>
        </p:nvSpPr>
        <p:spPr bwMode="auto">
          <a:xfrm>
            <a:off x="2420939" y="963614"/>
            <a:ext cx="384721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20" name="Line 29"/>
          <p:cNvSpPr>
            <a:spLocks noChangeShapeType="1"/>
          </p:cNvSpPr>
          <p:nvPr/>
        </p:nvSpPr>
        <p:spPr bwMode="auto">
          <a:xfrm flipH="1">
            <a:off x="2859089" y="1144589"/>
            <a:ext cx="504825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21" name="Line 30"/>
          <p:cNvSpPr>
            <a:spLocks noChangeShapeType="1"/>
          </p:cNvSpPr>
          <p:nvPr/>
        </p:nvSpPr>
        <p:spPr bwMode="auto">
          <a:xfrm flipH="1">
            <a:off x="2824163" y="2282825"/>
            <a:ext cx="539750" cy="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22" name="Line 31"/>
          <p:cNvSpPr>
            <a:spLocks noChangeShapeType="1"/>
          </p:cNvSpPr>
          <p:nvPr/>
        </p:nvSpPr>
        <p:spPr bwMode="auto">
          <a:xfrm flipH="1">
            <a:off x="2824164" y="2128838"/>
            <a:ext cx="554037" cy="0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23" name="Line 32"/>
          <p:cNvSpPr>
            <a:spLocks noChangeShapeType="1"/>
          </p:cNvSpPr>
          <p:nvPr/>
        </p:nvSpPr>
        <p:spPr bwMode="auto">
          <a:xfrm flipH="1">
            <a:off x="2846388" y="1976439"/>
            <a:ext cx="506412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24" name="Rectangle 33"/>
          <p:cNvSpPr>
            <a:spLocks noChangeArrowheads="1"/>
          </p:cNvSpPr>
          <p:nvPr/>
        </p:nvSpPr>
        <p:spPr bwMode="auto">
          <a:xfrm>
            <a:off x="2471739" y="2222501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25" name="Rectangle 34"/>
          <p:cNvSpPr>
            <a:spLocks noChangeArrowheads="1"/>
          </p:cNvSpPr>
          <p:nvPr/>
        </p:nvSpPr>
        <p:spPr bwMode="auto">
          <a:xfrm>
            <a:off x="2471739" y="1920876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26" name="Rectangle 35"/>
          <p:cNvSpPr>
            <a:spLocks noChangeArrowheads="1"/>
          </p:cNvSpPr>
          <p:nvPr/>
        </p:nvSpPr>
        <p:spPr bwMode="auto">
          <a:xfrm>
            <a:off x="2420939" y="1109664"/>
            <a:ext cx="384721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27" name="Line 36"/>
          <p:cNvSpPr>
            <a:spLocks noChangeShapeType="1"/>
          </p:cNvSpPr>
          <p:nvPr/>
        </p:nvSpPr>
        <p:spPr bwMode="auto">
          <a:xfrm>
            <a:off x="2949575" y="1192213"/>
            <a:ext cx="0" cy="10858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9728" name="Rectangle 37"/>
          <p:cNvSpPr>
            <a:spLocks noChangeArrowheads="1"/>
          </p:cNvSpPr>
          <p:nvPr/>
        </p:nvSpPr>
        <p:spPr bwMode="auto">
          <a:xfrm>
            <a:off x="2894013" y="1082676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29" name="Rectangle 38"/>
          <p:cNvSpPr>
            <a:spLocks noChangeArrowheads="1"/>
          </p:cNvSpPr>
          <p:nvPr/>
        </p:nvSpPr>
        <p:spPr bwMode="auto">
          <a:xfrm>
            <a:off x="2894013" y="191611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30" name="Rectangle 39"/>
          <p:cNvSpPr>
            <a:spLocks noChangeArrowheads="1"/>
          </p:cNvSpPr>
          <p:nvPr/>
        </p:nvSpPr>
        <p:spPr bwMode="auto">
          <a:xfrm>
            <a:off x="2894013" y="207486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31" name="Rectangle 40"/>
          <p:cNvSpPr>
            <a:spLocks noChangeArrowheads="1"/>
          </p:cNvSpPr>
          <p:nvPr/>
        </p:nvSpPr>
        <p:spPr bwMode="auto">
          <a:xfrm>
            <a:off x="2894013" y="222726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32" name="Line 41"/>
          <p:cNvSpPr>
            <a:spLocks noChangeShapeType="1"/>
          </p:cNvSpPr>
          <p:nvPr/>
        </p:nvSpPr>
        <p:spPr bwMode="auto">
          <a:xfrm flipH="1">
            <a:off x="4784725" y="985839"/>
            <a:ext cx="5080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33" name="Line 42"/>
          <p:cNvSpPr>
            <a:spLocks noChangeShapeType="1"/>
          </p:cNvSpPr>
          <p:nvPr/>
        </p:nvSpPr>
        <p:spPr bwMode="auto">
          <a:xfrm flipH="1" flipV="1">
            <a:off x="4784725" y="1670051"/>
            <a:ext cx="514350" cy="4763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34" name="Line 43"/>
          <p:cNvSpPr>
            <a:spLocks noChangeShapeType="1"/>
          </p:cNvSpPr>
          <p:nvPr/>
        </p:nvSpPr>
        <p:spPr bwMode="auto">
          <a:xfrm flipH="1">
            <a:off x="4784725" y="1838325"/>
            <a:ext cx="508000" cy="1588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35" name="Rectangle 44"/>
          <p:cNvSpPr>
            <a:spLocks noChangeArrowheads="1"/>
          </p:cNvSpPr>
          <p:nvPr/>
        </p:nvSpPr>
        <p:spPr bwMode="auto">
          <a:xfrm>
            <a:off x="5380039" y="1604964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36" name="Rectangle 45"/>
          <p:cNvSpPr>
            <a:spLocks noChangeArrowheads="1"/>
          </p:cNvSpPr>
          <p:nvPr/>
        </p:nvSpPr>
        <p:spPr bwMode="auto">
          <a:xfrm>
            <a:off x="5383214" y="922339"/>
            <a:ext cx="384721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37" name="Line 46"/>
          <p:cNvSpPr>
            <a:spLocks noChangeShapeType="1"/>
          </p:cNvSpPr>
          <p:nvPr/>
        </p:nvSpPr>
        <p:spPr bwMode="auto">
          <a:xfrm>
            <a:off x="4919663" y="1001713"/>
            <a:ext cx="0" cy="842962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9738" name="Rectangle 47"/>
          <p:cNvSpPr>
            <a:spLocks noChangeArrowheads="1"/>
          </p:cNvSpPr>
          <p:nvPr/>
        </p:nvSpPr>
        <p:spPr bwMode="auto">
          <a:xfrm>
            <a:off x="4860925" y="93186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39" name="Rectangle 48"/>
          <p:cNvSpPr>
            <a:spLocks noChangeArrowheads="1"/>
          </p:cNvSpPr>
          <p:nvPr/>
        </p:nvSpPr>
        <p:spPr bwMode="auto">
          <a:xfrm>
            <a:off x="4860925" y="160496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40" name="Rectangle 49"/>
          <p:cNvSpPr>
            <a:spLocks noChangeArrowheads="1"/>
          </p:cNvSpPr>
          <p:nvPr/>
        </p:nvSpPr>
        <p:spPr bwMode="auto">
          <a:xfrm>
            <a:off x="4860925" y="1781176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41" name="Line 50"/>
          <p:cNvSpPr>
            <a:spLocks noChangeShapeType="1"/>
          </p:cNvSpPr>
          <p:nvPr/>
        </p:nvSpPr>
        <p:spPr bwMode="auto">
          <a:xfrm flipH="1">
            <a:off x="4784725" y="1147764"/>
            <a:ext cx="508000" cy="1587"/>
          </a:xfrm>
          <a:prstGeom prst="line">
            <a:avLst/>
          </a:prstGeom>
          <a:noFill/>
          <a:ln w="238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29742" name="Rectangle 51"/>
          <p:cNvSpPr>
            <a:spLocks noChangeArrowheads="1"/>
          </p:cNvSpPr>
          <p:nvPr/>
        </p:nvSpPr>
        <p:spPr bwMode="auto">
          <a:xfrm>
            <a:off x="5383214" y="1084264"/>
            <a:ext cx="384721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43" name="Line 52"/>
          <p:cNvSpPr>
            <a:spLocks noChangeShapeType="1"/>
          </p:cNvSpPr>
          <p:nvPr/>
        </p:nvSpPr>
        <p:spPr bwMode="auto">
          <a:xfrm flipH="1">
            <a:off x="5143500" y="1208088"/>
            <a:ext cx="6350" cy="628650"/>
          </a:xfrm>
          <a:prstGeom prst="line">
            <a:avLst/>
          </a:prstGeom>
          <a:noFill/>
          <a:ln w="12700" cap="sq">
            <a:solidFill>
              <a:srgbClr val="00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9744" name="Rectangle 53"/>
          <p:cNvSpPr>
            <a:spLocks noChangeArrowheads="1"/>
          </p:cNvSpPr>
          <p:nvPr/>
        </p:nvSpPr>
        <p:spPr bwMode="auto">
          <a:xfrm>
            <a:off x="5094288" y="1098551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45" name="Rectangle 54"/>
          <p:cNvSpPr>
            <a:spLocks noChangeArrowheads="1"/>
          </p:cNvSpPr>
          <p:nvPr/>
        </p:nvSpPr>
        <p:spPr bwMode="auto">
          <a:xfrm>
            <a:off x="2471739" y="2068514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46" name="Rectangle 55"/>
          <p:cNvSpPr>
            <a:spLocks noChangeArrowheads="1"/>
          </p:cNvSpPr>
          <p:nvPr/>
        </p:nvSpPr>
        <p:spPr bwMode="auto">
          <a:xfrm>
            <a:off x="5386389" y="1770064"/>
            <a:ext cx="333425" cy="11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50000"/>
              </a:spcBef>
            </a:pPr>
            <a:r>
              <a:rPr kumimoji="0" lang="en-US" altLang="en-US" sz="9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  <a:endParaRPr kumimoji="0" lang="en-US" altLang="en-US" sz="1800" i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747" name="Rectangle 56"/>
          <p:cNvSpPr>
            <a:spLocks noChangeArrowheads="1"/>
          </p:cNvSpPr>
          <p:nvPr/>
        </p:nvSpPr>
        <p:spPr bwMode="auto">
          <a:xfrm>
            <a:off x="5089525" y="1617664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48" name="Rectangle 57"/>
          <p:cNvSpPr>
            <a:spLocks noChangeArrowheads="1"/>
          </p:cNvSpPr>
          <p:nvPr/>
        </p:nvSpPr>
        <p:spPr bwMode="auto">
          <a:xfrm>
            <a:off x="5089525" y="1781176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grpSp>
        <p:nvGrpSpPr>
          <p:cNvPr id="2" name="Group 58"/>
          <p:cNvGrpSpPr>
            <a:grpSpLocks/>
          </p:cNvGrpSpPr>
          <p:nvPr/>
        </p:nvGrpSpPr>
        <p:grpSpPr bwMode="auto">
          <a:xfrm>
            <a:off x="1914526" y="2760664"/>
            <a:ext cx="4333875" cy="2822575"/>
            <a:chOff x="227" y="1749"/>
            <a:chExt cx="2730" cy="1778"/>
          </a:xfrm>
        </p:grpSpPr>
        <p:grpSp>
          <p:nvGrpSpPr>
            <p:cNvPr id="29827" name="Group 59"/>
            <p:cNvGrpSpPr>
              <a:grpSpLocks/>
            </p:cNvGrpSpPr>
            <p:nvPr/>
          </p:nvGrpSpPr>
          <p:grpSpPr bwMode="auto">
            <a:xfrm>
              <a:off x="1058" y="2462"/>
              <a:ext cx="501" cy="228"/>
              <a:chOff x="2930" y="2510"/>
              <a:chExt cx="501" cy="228"/>
            </a:xfrm>
          </p:grpSpPr>
          <p:sp>
            <p:nvSpPr>
              <p:cNvPr id="29876" name="Rectangle 60"/>
              <p:cNvSpPr>
                <a:spLocks noChangeArrowheads="1"/>
              </p:cNvSpPr>
              <p:nvPr/>
            </p:nvSpPr>
            <p:spPr bwMode="auto">
              <a:xfrm>
                <a:off x="2930" y="2510"/>
                <a:ext cx="501" cy="22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  <p:sp>
            <p:nvSpPr>
              <p:cNvPr id="29877" name="Rectangle 61"/>
              <p:cNvSpPr>
                <a:spLocks noChangeArrowheads="1"/>
              </p:cNvSpPr>
              <p:nvPr/>
            </p:nvSpPr>
            <p:spPr bwMode="auto">
              <a:xfrm>
                <a:off x="2949" y="2529"/>
                <a:ext cx="463" cy="190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  <p:sp>
            <p:nvSpPr>
              <p:cNvPr id="29878" name="Rectangle 62"/>
              <p:cNvSpPr>
                <a:spLocks noChangeArrowheads="1"/>
              </p:cNvSpPr>
              <p:nvPr/>
            </p:nvSpPr>
            <p:spPr bwMode="auto">
              <a:xfrm>
                <a:off x="3016" y="2559"/>
                <a:ext cx="316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START</a:t>
                </a:r>
                <a:endParaRPr kumimoji="0" lang="en-US" altLang="en-US" sz="2400" i="0"/>
              </a:p>
            </p:txBody>
          </p:sp>
        </p:grpSp>
        <p:grpSp>
          <p:nvGrpSpPr>
            <p:cNvPr id="29828" name="Group 63"/>
            <p:cNvGrpSpPr>
              <a:grpSpLocks/>
            </p:cNvGrpSpPr>
            <p:nvPr/>
          </p:nvGrpSpPr>
          <p:grpSpPr bwMode="auto">
            <a:xfrm>
              <a:off x="1334" y="2685"/>
              <a:ext cx="458" cy="631"/>
              <a:chOff x="3206" y="2733"/>
              <a:chExt cx="458" cy="631"/>
            </a:xfrm>
          </p:grpSpPr>
          <p:sp>
            <p:nvSpPr>
              <p:cNvPr id="29874" name="Line 64"/>
              <p:cNvSpPr>
                <a:spLocks noChangeShapeType="1"/>
              </p:cNvSpPr>
              <p:nvPr/>
            </p:nvSpPr>
            <p:spPr bwMode="auto">
              <a:xfrm>
                <a:off x="3206" y="2733"/>
                <a:ext cx="406" cy="55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75" name="Freeform 65"/>
              <p:cNvSpPr>
                <a:spLocks/>
              </p:cNvSpPr>
              <p:nvPr/>
            </p:nvSpPr>
            <p:spPr bwMode="auto">
              <a:xfrm>
                <a:off x="3546" y="3223"/>
                <a:ext cx="118" cy="141"/>
              </a:xfrm>
              <a:custGeom>
                <a:avLst/>
                <a:gdLst>
                  <a:gd name="T0" fmla="*/ 118 w 118"/>
                  <a:gd name="T1" fmla="*/ 141 h 141"/>
                  <a:gd name="T2" fmla="*/ 66 w 118"/>
                  <a:gd name="T3" fmla="*/ 0 h 141"/>
                  <a:gd name="T4" fmla="*/ 0 w 118"/>
                  <a:gd name="T5" fmla="*/ 50 h 141"/>
                  <a:gd name="T6" fmla="*/ 118 w 118"/>
                  <a:gd name="T7" fmla="*/ 141 h 1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"/>
                  <a:gd name="T13" fmla="*/ 0 h 141"/>
                  <a:gd name="T14" fmla="*/ 118 w 118"/>
                  <a:gd name="T15" fmla="*/ 141 h 1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" h="141">
                    <a:moveTo>
                      <a:pt x="118" y="141"/>
                    </a:moveTo>
                    <a:lnTo>
                      <a:pt x="66" y="0"/>
                    </a:lnTo>
                    <a:lnTo>
                      <a:pt x="0" y="50"/>
                    </a:lnTo>
                    <a:lnTo>
                      <a:pt x="118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29829" name="Rectangle 66"/>
            <p:cNvSpPr>
              <a:spLocks noChangeArrowheads="1"/>
            </p:cNvSpPr>
            <p:nvPr/>
          </p:nvSpPr>
          <p:spPr bwMode="auto">
            <a:xfrm>
              <a:off x="1135" y="2919"/>
              <a:ext cx="1049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REQ&amp;(PARAMS=1)&amp;ACTIVE</a:t>
              </a:r>
              <a:endParaRPr kumimoji="0" lang="en-US" altLang="en-US" sz="1000" i="0">
                <a:solidFill>
                  <a:srgbClr val="FF0000"/>
                </a:solidFill>
              </a:endParaRPr>
            </a:p>
          </p:txBody>
        </p:sp>
        <p:sp>
          <p:nvSpPr>
            <p:cNvPr id="29830" name="Rectangle 67"/>
            <p:cNvSpPr>
              <a:spLocks noChangeArrowheads="1"/>
            </p:cNvSpPr>
            <p:nvPr/>
          </p:nvSpPr>
          <p:spPr bwMode="auto">
            <a:xfrm>
              <a:off x="1919" y="3131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i="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kumimoji="0" lang="en-US" altLang="en-US" sz="2400" i="0">
                <a:solidFill>
                  <a:srgbClr val="FF0000"/>
                </a:solidFill>
              </a:endParaRPr>
            </a:p>
          </p:txBody>
        </p:sp>
        <p:sp>
          <p:nvSpPr>
            <p:cNvPr id="29831" name="Rectangle 68"/>
            <p:cNvSpPr>
              <a:spLocks noChangeArrowheads="1"/>
            </p:cNvSpPr>
            <p:nvPr/>
          </p:nvSpPr>
          <p:spPr bwMode="auto">
            <a:xfrm>
              <a:off x="2624" y="3329"/>
              <a:ext cx="333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32" name="Rectangle 69"/>
            <p:cNvSpPr>
              <a:spLocks noChangeArrowheads="1"/>
            </p:cNvSpPr>
            <p:nvPr/>
          </p:nvSpPr>
          <p:spPr bwMode="auto">
            <a:xfrm>
              <a:off x="2696" y="3363"/>
              <a:ext cx="1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CNF</a:t>
              </a:r>
              <a:endParaRPr kumimoji="0" lang="en-US" altLang="en-US" sz="2400" i="0"/>
            </a:p>
          </p:txBody>
        </p:sp>
        <p:sp>
          <p:nvSpPr>
            <p:cNvPr id="29833" name="Line 70"/>
            <p:cNvSpPr>
              <a:spLocks noChangeShapeType="1"/>
            </p:cNvSpPr>
            <p:nvPr/>
          </p:nvSpPr>
          <p:spPr bwMode="auto">
            <a:xfrm>
              <a:off x="2046" y="3397"/>
              <a:ext cx="23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grpSp>
          <p:nvGrpSpPr>
            <p:cNvPr id="29834" name="Group 71"/>
            <p:cNvGrpSpPr>
              <a:grpSpLocks/>
            </p:cNvGrpSpPr>
            <p:nvPr/>
          </p:nvGrpSpPr>
          <p:grpSpPr bwMode="auto">
            <a:xfrm>
              <a:off x="227" y="3329"/>
              <a:ext cx="334" cy="198"/>
              <a:chOff x="2099" y="3377"/>
              <a:chExt cx="334" cy="198"/>
            </a:xfrm>
          </p:grpSpPr>
          <p:sp>
            <p:nvSpPr>
              <p:cNvPr id="29872" name="Rectangle 72"/>
              <p:cNvSpPr>
                <a:spLocks noChangeArrowheads="1"/>
              </p:cNvSpPr>
              <p:nvPr/>
            </p:nvSpPr>
            <p:spPr bwMode="auto">
              <a:xfrm>
                <a:off x="2099" y="3377"/>
                <a:ext cx="334" cy="19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  <p:sp>
            <p:nvSpPr>
              <p:cNvPr id="29873" name="Rectangle 73"/>
              <p:cNvSpPr>
                <a:spLocks noChangeArrowheads="1"/>
              </p:cNvSpPr>
              <p:nvPr/>
            </p:nvSpPr>
            <p:spPr bwMode="auto">
              <a:xfrm>
                <a:off x="2171" y="3411"/>
                <a:ext cx="1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</a:t>
                </a:r>
                <a:endParaRPr kumimoji="0" lang="en-US" altLang="en-US" sz="2400" i="0"/>
              </a:p>
            </p:txBody>
          </p:sp>
        </p:grpSp>
        <p:grpSp>
          <p:nvGrpSpPr>
            <p:cNvPr id="29835" name="Group 74"/>
            <p:cNvGrpSpPr>
              <a:grpSpLocks/>
            </p:cNvGrpSpPr>
            <p:nvPr/>
          </p:nvGrpSpPr>
          <p:grpSpPr bwMode="auto">
            <a:xfrm>
              <a:off x="422" y="2685"/>
              <a:ext cx="799" cy="632"/>
              <a:chOff x="2262" y="2733"/>
              <a:chExt cx="831" cy="656"/>
            </a:xfrm>
          </p:grpSpPr>
          <p:sp>
            <p:nvSpPr>
              <p:cNvPr id="29870" name="Line 75"/>
              <p:cNvSpPr>
                <a:spLocks noChangeShapeType="1"/>
              </p:cNvSpPr>
              <p:nvPr/>
            </p:nvSpPr>
            <p:spPr bwMode="auto">
              <a:xfrm flipH="1">
                <a:off x="2332" y="2733"/>
                <a:ext cx="761" cy="597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71" name="Freeform 76"/>
              <p:cNvSpPr>
                <a:spLocks/>
              </p:cNvSpPr>
              <p:nvPr/>
            </p:nvSpPr>
            <p:spPr bwMode="auto">
              <a:xfrm>
                <a:off x="2262" y="3269"/>
                <a:ext cx="136" cy="120"/>
              </a:xfrm>
              <a:custGeom>
                <a:avLst/>
                <a:gdLst>
                  <a:gd name="T0" fmla="*/ 0 w 136"/>
                  <a:gd name="T1" fmla="*/ 120 h 120"/>
                  <a:gd name="T2" fmla="*/ 136 w 136"/>
                  <a:gd name="T3" fmla="*/ 65 h 120"/>
                  <a:gd name="T4" fmla="*/ 83 w 136"/>
                  <a:gd name="T5" fmla="*/ 0 h 120"/>
                  <a:gd name="T6" fmla="*/ 0 w 136"/>
                  <a:gd name="T7" fmla="*/ 120 h 1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36"/>
                  <a:gd name="T13" fmla="*/ 0 h 120"/>
                  <a:gd name="T14" fmla="*/ 136 w 136"/>
                  <a:gd name="T15" fmla="*/ 120 h 1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36" h="120">
                    <a:moveTo>
                      <a:pt x="0" y="120"/>
                    </a:moveTo>
                    <a:lnTo>
                      <a:pt x="136" y="65"/>
                    </a:lnTo>
                    <a:lnTo>
                      <a:pt x="83" y="0"/>
                    </a:lnTo>
                    <a:lnTo>
                      <a:pt x="0" y="12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29836" name="Rectangle 77"/>
            <p:cNvSpPr>
              <a:spLocks noChangeArrowheads="1"/>
            </p:cNvSpPr>
            <p:nvPr/>
          </p:nvSpPr>
          <p:spPr bwMode="auto">
            <a:xfrm>
              <a:off x="764" y="3039"/>
              <a:ext cx="18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i="0">
                  <a:solidFill>
                    <a:srgbClr val="FF0000"/>
                  </a:solidFill>
                  <a:latin typeface="Arial" panose="020B0604020202020204" pitchFamily="34" charset="0"/>
                </a:rPr>
                <a:t>INIT</a:t>
              </a:r>
              <a:endParaRPr kumimoji="0" lang="en-US" altLang="en-US" sz="2400" i="0">
                <a:solidFill>
                  <a:srgbClr val="FF0000"/>
                </a:solidFill>
              </a:endParaRPr>
            </a:p>
          </p:txBody>
        </p:sp>
        <p:sp>
          <p:nvSpPr>
            <p:cNvPr id="29837" name="Rectangle 78"/>
            <p:cNvSpPr>
              <a:spLocks noChangeArrowheads="1"/>
            </p:cNvSpPr>
            <p:nvPr/>
          </p:nvSpPr>
          <p:spPr bwMode="auto">
            <a:xfrm>
              <a:off x="560" y="2848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i="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kumimoji="0" lang="en-US" altLang="en-US" sz="2400" i="0">
                <a:solidFill>
                  <a:srgbClr val="FF0000"/>
                </a:solidFill>
              </a:endParaRPr>
            </a:p>
          </p:txBody>
        </p:sp>
        <p:sp>
          <p:nvSpPr>
            <p:cNvPr id="29838" name="Line 79"/>
            <p:cNvSpPr>
              <a:spLocks noChangeShapeType="1"/>
            </p:cNvSpPr>
            <p:nvPr/>
          </p:nvSpPr>
          <p:spPr bwMode="auto">
            <a:xfrm>
              <a:off x="560" y="3397"/>
              <a:ext cx="23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grpSp>
          <p:nvGrpSpPr>
            <p:cNvPr id="29839" name="Group 80"/>
            <p:cNvGrpSpPr>
              <a:grpSpLocks/>
            </p:cNvGrpSpPr>
            <p:nvPr/>
          </p:nvGrpSpPr>
          <p:grpSpPr bwMode="auto">
            <a:xfrm>
              <a:off x="786" y="3329"/>
              <a:ext cx="334" cy="198"/>
              <a:chOff x="2658" y="3377"/>
              <a:chExt cx="334" cy="198"/>
            </a:xfrm>
          </p:grpSpPr>
          <p:sp>
            <p:nvSpPr>
              <p:cNvPr id="29868" name="Rectangle 81"/>
              <p:cNvSpPr>
                <a:spLocks noChangeArrowheads="1"/>
              </p:cNvSpPr>
              <p:nvPr/>
            </p:nvSpPr>
            <p:spPr bwMode="auto">
              <a:xfrm>
                <a:off x="2658" y="3377"/>
                <a:ext cx="334" cy="19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  <p:sp>
            <p:nvSpPr>
              <p:cNvPr id="29869" name="Rectangle 82"/>
              <p:cNvSpPr>
                <a:spLocks noChangeArrowheads="1"/>
              </p:cNvSpPr>
              <p:nvPr/>
            </p:nvSpPr>
            <p:spPr bwMode="auto">
              <a:xfrm>
                <a:off x="2730" y="3411"/>
                <a:ext cx="184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</a:t>
                </a:r>
                <a:endParaRPr kumimoji="0" lang="en-US" altLang="en-US" sz="2400" i="0"/>
              </a:p>
            </p:txBody>
          </p:sp>
        </p:grpSp>
        <p:sp>
          <p:nvSpPr>
            <p:cNvPr id="29840" name="Rectangle 83"/>
            <p:cNvSpPr>
              <a:spLocks noChangeArrowheads="1"/>
            </p:cNvSpPr>
            <p:nvPr/>
          </p:nvSpPr>
          <p:spPr bwMode="auto">
            <a:xfrm>
              <a:off x="1702" y="3329"/>
              <a:ext cx="355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41" name="Rectangle 84"/>
            <p:cNvSpPr>
              <a:spLocks noChangeArrowheads="1"/>
            </p:cNvSpPr>
            <p:nvPr/>
          </p:nvSpPr>
          <p:spPr bwMode="auto">
            <a:xfrm>
              <a:off x="1751" y="3363"/>
              <a:ext cx="24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MAIN</a:t>
              </a:r>
              <a:endParaRPr kumimoji="0" lang="en-US" altLang="en-US" sz="2400" i="0"/>
            </a:p>
          </p:txBody>
        </p:sp>
        <p:grpSp>
          <p:nvGrpSpPr>
            <p:cNvPr id="29842" name="Group 85"/>
            <p:cNvGrpSpPr>
              <a:grpSpLocks/>
            </p:cNvGrpSpPr>
            <p:nvPr/>
          </p:nvGrpSpPr>
          <p:grpSpPr bwMode="auto">
            <a:xfrm>
              <a:off x="1092" y="3329"/>
              <a:ext cx="408" cy="198"/>
              <a:chOff x="2964" y="3377"/>
              <a:chExt cx="408" cy="198"/>
            </a:xfrm>
          </p:grpSpPr>
          <p:sp>
            <p:nvSpPr>
              <p:cNvPr id="29866" name="Rectangle 86"/>
              <p:cNvSpPr>
                <a:spLocks noChangeArrowheads="1"/>
              </p:cNvSpPr>
              <p:nvPr/>
            </p:nvSpPr>
            <p:spPr bwMode="auto">
              <a:xfrm>
                <a:off x="2964" y="3377"/>
                <a:ext cx="408" cy="198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  <p:sp>
            <p:nvSpPr>
              <p:cNvPr id="29867" name="Rectangle 87"/>
              <p:cNvSpPr>
                <a:spLocks noChangeArrowheads="1"/>
              </p:cNvSpPr>
              <p:nvPr/>
            </p:nvSpPr>
            <p:spPr bwMode="auto">
              <a:xfrm>
                <a:off x="3037" y="3411"/>
                <a:ext cx="258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INITO</a:t>
                </a:r>
                <a:endParaRPr kumimoji="0" lang="en-US" altLang="en-US" sz="2400" i="0"/>
              </a:p>
            </p:txBody>
          </p:sp>
        </p:grpSp>
        <p:grpSp>
          <p:nvGrpSpPr>
            <p:cNvPr id="29843" name="Group 88"/>
            <p:cNvGrpSpPr>
              <a:grpSpLocks/>
            </p:cNvGrpSpPr>
            <p:nvPr/>
          </p:nvGrpSpPr>
          <p:grpSpPr bwMode="auto">
            <a:xfrm>
              <a:off x="308" y="2659"/>
              <a:ext cx="745" cy="660"/>
              <a:chOff x="2180" y="2707"/>
              <a:chExt cx="745" cy="660"/>
            </a:xfrm>
          </p:grpSpPr>
          <p:sp>
            <p:nvSpPr>
              <p:cNvPr id="29864" name="Arc 89"/>
              <p:cNvSpPr>
                <a:spLocks/>
              </p:cNvSpPr>
              <p:nvPr/>
            </p:nvSpPr>
            <p:spPr bwMode="auto">
              <a:xfrm>
                <a:off x="2180" y="2744"/>
                <a:ext cx="745" cy="623"/>
              </a:xfrm>
              <a:custGeom>
                <a:avLst/>
                <a:gdLst>
                  <a:gd name="T0" fmla="*/ 0 w 21600"/>
                  <a:gd name="T1" fmla="*/ 0 h 21371"/>
                  <a:gd name="T2" fmla="*/ 0 w 21600"/>
                  <a:gd name="T3" fmla="*/ 0 h 21371"/>
                  <a:gd name="T4" fmla="*/ 0 w 21600"/>
                  <a:gd name="T5" fmla="*/ 0 h 21371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371"/>
                  <a:gd name="T11" fmla="*/ 21600 w 21600"/>
                  <a:gd name="T12" fmla="*/ 21371 h 213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371" fill="none" extrusionOk="0">
                    <a:moveTo>
                      <a:pt x="0" y="21337"/>
                    </a:moveTo>
                    <a:cubicBezTo>
                      <a:pt x="16" y="10632"/>
                      <a:pt x="7871" y="1555"/>
                      <a:pt x="18462" y="0"/>
                    </a:cubicBezTo>
                  </a:path>
                  <a:path w="21600" h="21371" stroke="0" extrusionOk="0">
                    <a:moveTo>
                      <a:pt x="0" y="21337"/>
                    </a:moveTo>
                    <a:cubicBezTo>
                      <a:pt x="16" y="10632"/>
                      <a:pt x="7871" y="1555"/>
                      <a:pt x="18462" y="0"/>
                    </a:cubicBezTo>
                    <a:lnTo>
                      <a:pt x="21600" y="21371"/>
                    </a:lnTo>
                    <a:lnTo>
                      <a:pt x="0" y="21337"/>
                    </a:lnTo>
                    <a:close/>
                  </a:path>
                </a:pathLst>
              </a:cu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65" name="Freeform 90"/>
              <p:cNvSpPr>
                <a:spLocks/>
              </p:cNvSpPr>
              <p:nvPr/>
            </p:nvSpPr>
            <p:spPr bwMode="auto">
              <a:xfrm>
                <a:off x="2779" y="2707"/>
                <a:ext cx="146" cy="84"/>
              </a:xfrm>
              <a:custGeom>
                <a:avLst/>
                <a:gdLst>
                  <a:gd name="T0" fmla="*/ 146 w 146"/>
                  <a:gd name="T1" fmla="*/ 31 h 84"/>
                  <a:gd name="T2" fmla="*/ 0 w 146"/>
                  <a:gd name="T3" fmla="*/ 0 h 84"/>
                  <a:gd name="T4" fmla="*/ 7 w 146"/>
                  <a:gd name="T5" fmla="*/ 84 h 84"/>
                  <a:gd name="T6" fmla="*/ 146 w 146"/>
                  <a:gd name="T7" fmla="*/ 31 h 84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6"/>
                  <a:gd name="T13" fmla="*/ 0 h 84"/>
                  <a:gd name="T14" fmla="*/ 146 w 146"/>
                  <a:gd name="T15" fmla="*/ 84 h 84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6" h="84">
                    <a:moveTo>
                      <a:pt x="146" y="31"/>
                    </a:moveTo>
                    <a:lnTo>
                      <a:pt x="0" y="0"/>
                    </a:lnTo>
                    <a:lnTo>
                      <a:pt x="7" y="84"/>
                    </a:lnTo>
                    <a:lnTo>
                      <a:pt x="146" y="3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grpSp>
          <p:nvGrpSpPr>
            <p:cNvPr id="29844" name="Group 91"/>
            <p:cNvGrpSpPr>
              <a:grpSpLocks/>
            </p:cNvGrpSpPr>
            <p:nvPr/>
          </p:nvGrpSpPr>
          <p:grpSpPr bwMode="auto">
            <a:xfrm>
              <a:off x="1568" y="2633"/>
              <a:ext cx="344" cy="686"/>
              <a:chOff x="3440" y="2681"/>
              <a:chExt cx="344" cy="686"/>
            </a:xfrm>
          </p:grpSpPr>
          <p:sp>
            <p:nvSpPr>
              <p:cNvPr id="29862" name="Arc 92"/>
              <p:cNvSpPr>
                <a:spLocks/>
              </p:cNvSpPr>
              <p:nvPr/>
            </p:nvSpPr>
            <p:spPr bwMode="auto">
              <a:xfrm>
                <a:off x="3440" y="2707"/>
                <a:ext cx="344" cy="660"/>
              </a:xfrm>
              <a:custGeom>
                <a:avLst/>
                <a:gdLst>
                  <a:gd name="T0" fmla="*/ 0 w 21600"/>
                  <a:gd name="T1" fmla="*/ 0 h 20758"/>
                  <a:gd name="T2" fmla="*/ 0 w 21600"/>
                  <a:gd name="T3" fmla="*/ 0 h 20758"/>
                  <a:gd name="T4" fmla="*/ 0 w 21600"/>
                  <a:gd name="T5" fmla="*/ 0 h 207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758"/>
                  <a:gd name="T11" fmla="*/ 21600 w 21600"/>
                  <a:gd name="T12" fmla="*/ 20758 h 207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758" fill="none" extrusionOk="0">
                    <a:moveTo>
                      <a:pt x="5972" y="-1"/>
                    </a:moveTo>
                    <a:cubicBezTo>
                      <a:pt x="15225" y="2662"/>
                      <a:pt x="21600" y="11128"/>
                      <a:pt x="21600" y="20758"/>
                    </a:cubicBezTo>
                  </a:path>
                  <a:path w="21600" h="20758" stroke="0" extrusionOk="0">
                    <a:moveTo>
                      <a:pt x="5972" y="-1"/>
                    </a:moveTo>
                    <a:cubicBezTo>
                      <a:pt x="15225" y="2662"/>
                      <a:pt x="21600" y="11128"/>
                      <a:pt x="21600" y="20758"/>
                    </a:cubicBezTo>
                    <a:lnTo>
                      <a:pt x="0" y="20758"/>
                    </a:lnTo>
                    <a:lnTo>
                      <a:pt x="5972" y="-1"/>
                    </a:lnTo>
                    <a:close/>
                  </a:path>
                </a:pathLst>
              </a:cu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63" name="Freeform 93"/>
              <p:cNvSpPr>
                <a:spLocks/>
              </p:cNvSpPr>
              <p:nvPr/>
            </p:nvSpPr>
            <p:spPr bwMode="auto">
              <a:xfrm>
                <a:off x="3440" y="2681"/>
                <a:ext cx="147" cy="92"/>
              </a:xfrm>
              <a:custGeom>
                <a:avLst/>
                <a:gdLst>
                  <a:gd name="T0" fmla="*/ 0 w 147"/>
                  <a:gd name="T1" fmla="*/ 0 h 92"/>
                  <a:gd name="T2" fmla="*/ 116 w 147"/>
                  <a:gd name="T3" fmla="*/ 92 h 92"/>
                  <a:gd name="T4" fmla="*/ 147 w 147"/>
                  <a:gd name="T5" fmla="*/ 16 h 92"/>
                  <a:gd name="T6" fmla="*/ 0 w 147"/>
                  <a:gd name="T7" fmla="*/ 0 h 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7"/>
                  <a:gd name="T13" fmla="*/ 0 h 92"/>
                  <a:gd name="T14" fmla="*/ 147 w 147"/>
                  <a:gd name="T15" fmla="*/ 92 h 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7" h="92">
                    <a:moveTo>
                      <a:pt x="0" y="0"/>
                    </a:moveTo>
                    <a:lnTo>
                      <a:pt x="116" y="92"/>
                    </a:lnTo>
                    <a:lnTo>
                      <a:pt x="14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29845" name="Rectangle 94"/>
            <p:cNvSpPr>
              <a:spLocks noChangeArrowheads="1"/>
            </p:cNvSpPr>
            <p:nvPr/>
          </p:nvSpPr>
          <p:spPr bwMode="auto">
            <a:xfrm>
              <a:off x="2274" y="3329"/>
              <a:ext cx="355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46" name="Rectangle 95"/>
            <p:cNvSpPr>
              <a:spLocks noChangeArrowheads="1"/>
            </p:cNvSpPr>
            <p:nvPr/>
          </p:nvSpPr>
          <p:spPr bwMode="auto">
            <a:xfrm>
              <a:off x="2346" y="3363"/>
              <a:ext cx="24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MAIN</a:t>
              </a:r>
              <a:endParaRPr kumimoji="0" lang="en-US" altLang="en-US" sz="2400" i="0"/>
            </a:p>
          </p:txBody>
        </p:sp>
        <p:sp>
          <p:nvSpPr>
            <p:cNvPr id="29847" name="Rectangle 96"/>
            <p:cNvSpPr>
              <a:spLocks noChangeArrowheads="1"/>
            </p:cNvSpPr>
            <p:nvPr/>
          </p:nvSpPr>
          <p:spPr bwMode="auto">
            <a:xfrm>
              <a:off x="2584" y="1749"/>
              <a:ext cx="333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48" name="Rectangle 97"/>
            <p:cNvSpPr>
              <a:spLocks noChangeArrowheads="1"/>
            </p:cNvSpPr>
            <p:nvPr/>
          </p:nvSpPr>
          <p:spPr bwMode="auto">
            <a:xfrm>
              <a:off x="2656" y="1783"/>
              <a:ext cx="199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CNF</a:t>
              </a:r>
              <a:endParaRPr kumimoji="0" lang="en-US" altLang="en-US" sz="2400" i="0"/>
            </a:p>
          </p:txBody>
        </p:sp>
        <p:sp>
          <p:nvSpPr>
            <p:cNvPr id="29849" name="Line 98"/>
            <p:cNvSpPr>
              <a:spLocks noChangeShapeType="1"/>
            </p:cNvSpPr>
            <p:nvPr/>
          </p:nvSpPr>
          <p:spPr bwMode="auto">
            <a:xfrm>
              <a:off x="2006" y="1817"/>
              <a:ext cx="238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850" name="Rectangle 99"/>
            <p:cNvSpPr>
              <a:spLocks noChangeArrowheads="1"/>
            </p:cNvSpPr>
            <p:nvPr/>
          </p:nvSpPr>
          <p:spPr bwMode="auto">
            <a:xfrm>
              <a:off x="1662" y="1749"/>
              <a:ext cx="355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51" name="Rectangle 100"/>
            <p:cNvSpPr>
              <a:spLocks noChangeArrowheads="1"/>
            </p:cNvSpPr>
            <p:nvPr/>
          </p:nvSpPr>
          <p:spPr bwMode="auto">
            <a:xfrm>
              <a:off x="1711" y="1783"/>
              <a:ext cx="26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SHUT</a:t>
              </a:r>
              <a:endParaRPr kumimoji="0" lang="en-US" altLang="en-US" sz="2400" i="0"/>
            </a:p>
          </p:txBody>
        </p:sp>
        <p:sp>
          <p:nvSpPr>
            <p:cNvPr id="29852" name="Rectangle 101"/>
            <p:cNvSpPr>
              <a:spLocks noChangeArrowheads="1"/>
            </p:cNvSpPr>
            <p:nvPr/>
          </p:nvSpPr>
          <p:spPr bwMode="auto">
            <a:xfrm>
              <a:off x="2234" y="1749"/>
              <a:ext cx="355" cy="198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53" name="Rectangle 102"/>
            <p:cNvSpPr>
              <a:spLocks noChangeArrowheads="1"/>
            </p:cNvSpPr>
            <p:nvPr/>
          </p:nvSpPr>
          <p:spPr bwMode="auto">
            <a:xfrm>
              <a:off x="2306" y="1783"/>
              <a:ext cx="26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SHUT</a:t>
              </a:r>
              <a:endParaRPr kumimoji="0" lang="en-US" altLang="en-US" sz="2400" i="0"/>
            </a:p>
          </p:txBody>
        </p:sp>
        <p:grpSp>
          <p:nvGrpSpPr>
            <p:cNvPr id="29854" name="Group 103"/>
            <p:cNvGrpSpPr>
              <a:grpSpLocks/>
            </p:cNvGrpSpPr>
            <p:nvPr/>
          </p:nvGrpSpPr>
          <p:grpSpPr bwMode="auto">
            <a:xfrm flipV="1">
              <a:off x="1326" y="1956"/>
              <a:ext cx="390" cy="501"/>
              <a:chOff x="3206" y="2733"/>
              <a:chExt cx="458" cy="631"/>
            </a:xfrm>
          </p:grpSpPr>
          <p:sp>
            <p:nvSpPr>
              <p:cNvPr id="29860" name="Line 104"/>
              <p:cNvSpPr>
                <a:spLocks noChangeShapeType="1"/>
              </p:cNvSpPr>
              <p:nvPr/>
            </p:nvSpPr>
            <p:spPr bwMode="auto">
              <a:xfrm>
                <a:off x="3206" y="2733"/>
                <a:ext cx="406" cy="55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61" name="Freeform 105"/>
              <p:cNvSpPr>
                <a:spLocks/>
              </p:cNvSpPr>
              <p:nvPr/>
            </p:nvSpPr>
            <p:spPr bwMode="auto">
              <a:xfrm>
                <a:off x="3546" y="3223"/>
                <a:ext cx="118" cy="141"/>
              </a:xfrm>
              <a:custGeom>
                <a:avLst/>
                <a:gdLst>
                  <a:gd name="T0" fmla="*/ 118 w 118"/>
                  <a:gd name="T1" fmla="*/ 141 h 141"/>
                  <a:gd name="T2" fmla="*/ 66 w 118"/>
                  <a:gd name="T3" fmla="*/ 0 h 141"/>
                  <a:gd name="T4" fmla="*/ 0 w 118"/>
                  <a:gd name="T5" fmla="*/ 50 h 141"/>
                  <a:gd name="T6" fmla="*/ 118 w 118"/>
                  <a:gd name="T7" fmla="*/ 141 h 14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8"/>
                  <a:gd name="T13" fmla="*/ 0 h 141"/>
                  <a:gd name="T14" fmla="*/ 118 w 118"/>
                  <a:gd name="T15" fmla="*/ 141 h 14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8" h="141">
                    <a:moveTo>
                      <a:pt x="118" y="141"/>
                    </a:moveTo>
                    <a:lnTo>
                      <a:pt x="66" y="0"/>
                    </a:lnTo>
                    <a:lnTo>
                      <a:pt x="0" y="50"/>
                    </a:lnTo>
                    <a:lnTo>
                      <a:pt x="118" y="14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grpSp>
          <p:nvGrpSpPr>
            <p:cNvPr id="29855" name="Group 106"/>
            <p:cNvGrpSpPr>
              <a:grpSpLocks/>
            </p:cNvGrpSpPr>
            <p:nvPr/>
          </p:nvGrpSpPr>
          <p:grpSpPr bwMode="auto">
            <a:xfrm flipV="1">
              <a:off x="1584" y="1949"/>
              <a:ext cx="344" cy="650"/>
              <a:chOff x="3440" y="2681"/>
              <a:chExt cx="344" cy="686"/>
            </a:xfrm>
          </p:grpSpPr>
          <p:sp>
            <p:nvSpPr>
              <p:cNvPr id="29858" name="Arc 107"/>
              <p:cNvSpPr>
                <a:spLocks/>
              </p:cNvSpPr>
              <p:nvPr/>
            </p:nvSpPr>
            <p:spPr bwMode="auto">
              <a:xfrm>
                <a:off x="3440" y="2707"/>
                <a:ext cx="344" cy="660"/>
              </a:xfrm>
              <a:custGeom>
                <a:avLst/>
                <a:gdLst>
                  <a:gd name="T0" fmla="*/ 0 w 21600"/>
                  <a:gd name="T1" fmla="*/ 0 h 20758"/>
                  <a:gd name="T2" fmla="*/ 0 w 21600"/>
                  <a:gd name="T3" fmla="*/ 0 h 20758"/>
                  <a:gd name="T4" fmla="*/ 0 w 21600"/>
                  <a:gd name="T5" fmla="*/ 0 h 2075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0758"/>
                  <a:gd name="T11" fmla="*/ 21600 w 21600"/>
                  <a:gd name="T12" fmla="*/ 20758 h 2075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0758" fill="none" extrusionOk="0">
                    <a:moveTo>
                      <a:pt x="5972" y="-1"/>
                    </a:moveTo>
                    <a:cubicBezTo>
                      <a:pt x="15225" y="2662"/>
                      <a:pt x="21600" y="11128"/>
                      <a:pt x="21600" y="20758"/>
                    </a:cubicBezTo>
                  </a:path>
                  <a:path w="21600" h="20758" stroke="0" extrusionOk="0">
                    <a:moveTo>
                      <a:pt x="5972" y="-1"/>
                    </a:moveTo>
                    <a:cubicBezTo>
                      <a:pt x="15225" y="2662"/>
                      <a:pt x="21600" y="11128"/>
                      <a:pt x="21600" y="20758"/>
                    </a:cubicBezTo>
                    <a:lnTo>
                      <a:pt x="0" y="20758"/>
                    </a:lnTo>
                    <a:lnTo>
                      <a:pt x="5972" y="-1"/>
                    </a:lnTo>
                    <a:close/>
                  </a:path>
                </a:pathLst>
              </a:custGeom>
              <a:noFill/>
              <a:ln w="12700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59" name="Freeform 108"/>
              <p:cNvSpPr>
                <a:spLocks/>
              </p:cNvSpPr>
              <p:nvPr/>
            </p:nvSpPr>
            <p:spPr bwMode="auto">
              <a:xfrm>
                <a:off x="3440" y="2681"/>
                <a:ext cx="147" cy="92"/>
              </a:xfrm>
              <a:custGeom>
                <a:avLst/>
                <a:gdLst>
                  <a:gd name="T0" fmla="*/ 0 w 147"/>
                  <a:gd name="T1" fmla="*/ 0 h 92"/>
                  <a:gd name="T2" fmla="*/ 116 w 147"/>
                  <a:gd name="T3" fmla="*/ 92 h 92"/>
                  <a:gd name="T4" fmla="*/ 147 w 147"/>
                  <a:gd name="T5" fmla="*/ 16 h 92"/>
                  <a:gd name="T6" fmla="*/ 0 w 147"/>
                  <a:gd name="T7" fmla="*/ 0 h 9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7"/>
                  <a:gd name="T13" fmla="*/ 0 h 92"/>
                  <a:gd name="T14" fmla="*/ 147 w 147"/>
                  <a:gd name="T15" fmla="*/ 92 h 9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7" h="92">
                    <a:moveTo>
                      <a:pt x="0" y="0"/>
                    </a:moveTo>
                    <a:lnTo>
                      <a:pt x="116" y="92"/>
                    </a:lnTo>
                    <a:lnTo>
                      <a:pt x="147" y="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29856" name="Rectangle 109"/>
            <p:cNvSpPr>
              <a:spLocks noChangeArrowheads="1"/>
            </p:cNvSpPr>
            <p:nvPr/>
          </p:nvSpPr>
          <p:spPr bwMode="auto">
            <a:xfrm>
              <a:off x="355" y="2155"/>
              <a:ext cx="1101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REQ &amp; (PARAMS=2)OR(QI=0)</a:t>
              </a:r>
              <a:endParaRPr kumimoji="0" lang="en-US" altLang="en-US" sz="1000" i="0">
                <a:solidFill>
                  <a:srgbClr val="FF0000"/>
                </a:solidFill>
              </a:endParaRPr>
            </a:p>
          </p:txBody>
        </p:sp>
        <p:sp>
          <p:nvSpPr>
            <p:cNvPr id="29857" name="Rectangle 110"/>
            <p:cNvSpPr>
              <a:spLocks noChangeArrowheads="1"/>
            </p:cNvSpPr>
            <p:nvPr/>
          </p:nvSpPr>
          <p:spPr bwMode="auto">
            <a:xfrm>
              <a:off x="1903" y="2267"/>
              <a:ext cx="54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i="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  <a:endParaRPr kumimoji="0" lang="en-US" altLang="en-US" sz="2400" i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111"/>
          <p:cNvGrpSpPr>
            <a:grpSpLocks/>
          </p:cNvGrpSpPr>
          <p:nvPr/>
        </p:nvGrpSpPr>
        <p:grpSpPr bwMode="auto">
          <a:xfrm>
            <a:off x="2947989" y="5572126"/>
            <a:ext cx="2073275" cy="912813"/>
            <a:chOff x="1500" y="3420"/>
            <a:chExt cx="1306" cy="575"/>
          </a:xfrm>
        </p:grpSpPr>
        <p:sp>
          <p:nvSpPr>
            <p:cNvPr id="29824" name="Rectangle 112"/>
            <p:cNvSpPr>
              <a:spLocks noChangeArrowheads="1"/>
            </p:cNvSpPr>
            <p:nvPr/>
          </p:nvSpPr>
          <p:spPr bwMode="auto">
            <a:xfrm>
              <a:off x="1670" y="3579"/>
              <a:ext cx="1136" cy="416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825" name="Rectangle 113"/>
            <p:cNvSpPr>
              <a:spLocks noChangeArrowheads="1"/>
            </p:cNvSpPr>
            <p:nvPr/>
          </p:nvSpPr>
          <p:spPr bwMode="auto">
            <a:xfrm>
              <a:off x="1770" y="3630"/>
              <a:ext cx="498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ACTIVE:=1</a:t>
              </a:r>
            </a:p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RES1:=0</a:t>
              </a:r>
              <a:b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RES2:=0</a:t>
              </a:r>
              <a:endParaRPr kumimoji="0" lang="en-US" altLang="en-US" sz="2400" i="0"/>
            </a:p>
          </p:txBody>
        </p:sp>
        <p:sp>
          <p:nvSpPr>
            <p:cNvPr id="29826" name="Freeform 114"/>
            <p:cNvSpPr>
              <a:spLocks/>
            </p:cNvSpPr>
            <p:nvPr/>
          </p:nvSpPr>
          <p:spPr bwMode="auto">
            <a:xfrm>
              <a:off x="1500" y="3420"/>
              <a:ext cx="155" cy="384"/>
            </a:xfrm>
            <a:custGeom>
              <a:avLst/>
              <a:gdLst>
                <a:gd name="T0" fmla="*/ 0 w 155"/>
                <a:gd name="T1" fmla="*/ 0 h 384"/>
                <a:gd name="T2" fmla="*/ 0 w 155"/>
                <a:gd name="T3" fmla="*/ 384 h 384"/>
                <a:gd name="T4" fmla="*/ 155 w 155"/>
                <a:gd name="T5" fmla="*/ 384 h 384"/>
                <a:gd name="T6" fmla="*/ 0 60000 65536"/>
                <a:gd name="T7" fmla="*/ 0 60000 65536"/>
                <a:gd name="T8" fmla="*/ 0 60000 65536"/>
                <a:gd name="T9" fmla="*/ 0 w 155"/>
                <a:gd name="T10" fmla="*/ 0 h 384"/>
                <a:gd name="T11" fmla="*/ 155 w 155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384">
                  <a:moveTo>
                    <a:pt x="0" y="0"/>
                  </a:moveTo>
                  <a:lnTo>
                    <a:pt x="0" y="384"/>
                  </a:lnTo>
                  <a:lnTo>
                    <a:pt x="155" y="384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14" name="Group 115"/>
          <p:cNvGrpSpPr>
            <a:grpSpLocks/>
          </p:cNvGrpSpPr>
          <p:nvPr/>
        </p:nvGrpSpPr>
        <p:grpSpPr bwMode="auto">
          <a:xfrm>
            <a:off x="5481639" y="4365625"/>
            <a:ext cx="4048125" cy="2070100"/>
            <a:chOff x="3096" y="2660"/>
            <a:chExt cx="2550" cy="1304"/>
          </a:xfrm>
        </p:grpSpPr>
        <p:sp>
          <p:nvSpPr>
            <p:cNvPr id="29777" name="Rectangle 116"/>
            <p:cNvSpPr>
              <a:spLocks noChangeArrowheads="1"/>
            </p:cNvSpPr>
            <p:nvPr/>
          </p:nvSpPr>
          <p:spPr bwMode="auto">
            <a:xfrm>
              <a:off x="4174" y="2660"/>
              <a:ext cx="1472" cy="1304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grpSp>
          <p:nvGrpSpPr>
            <p:cNvPr id="29778" name="Group 117"/>
            <p:cNvGrpSpPr>
              <a:grpSpLocks/>
            </p:cNvGrpSpPr>
            <p:nvPr/>
          </p:nvGrpSpPr>
          <p:grpSpPr bwMode="auto">
            <a:xfrm>
              <a:off x="4237" y="2867"/>
              <a:ext cx="432" cy="116"/>
              <a:chOff x="3583" y="3071"/>
              <a:chExt cx="432" cy="116"/>
            </a:xfrm>
          </p:grpSpPr>
          <p:sp>
            <p:nvSpPr>
              <p:cNvPr id="29821" name="Line 118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22" name="Line 119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23" name="Rectangle 120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 [</a:t>
                </a:r>
                <a:endParaRPr kumimoji="0" lang="en-US" altLang="en-US" sz="2400" i="0"/>
              </a:p>
            </p:txBody>
          </p:sp>
        </p:grpSp>
        <p:grpSp>
          <p:nvGrpSpPr>
            <p:cNvPr id="29779" name="Group 121"/>
            <p:cNvGrpSpPr>
              <a:grpSpLocks/>
            </p:cNvGrpSpPr>
            <p:nvPr/>
          </p:nvGrpSpPr>
          <p:grpSpPr bwMode="auto">
            <a:xfrm>
              <a:off x="4681" y="2867"/>
              <a:ext cx="432" cy="116"/>
              <a:chOff x="3583" y="3071"/>
              <a:chExt cx="432" cy="116"/>
            </a:xfrm>
          </p:grpSpPr>
          <p:sp>
            <p:nvSpPr>
              <p:cNvPr id="29818" name="Line 122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9" name="Line 123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20" name="Rectangle 124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 [</a:t>
                </a:r>
                <a:endParaRPr kumimoji="0" lang="en-US" altLang="en-US" sz="2400" i="0"/>
              </a:p>
            </p:txBody>
          </p:sp>
        </p:grpSp>
        <p:grpSp>
          <p:nvGrpSpPr>
            <p:cNvPr id="29780" name="Group 125"/>
            <p:cNvGrpSpPr>
              <a:grpSpLocks/>
            </p:cNvGrpSpPr>
            <p:nvPr/>
          </p:nvGrpSpPr>
          <p:grpSpPr bwMode="auto">
            <a:xfrm>
              <a:off x="4689" y="3099"/>
              <a:ext cx="432" cy="116"/>
              <a:chOff x="3583" y="3071"/>
              <a:chExt cx="432" cy="116"/>
            </a:xfrm>
          </p:grpSpPr>
          <p:sp>
            <p:nvSpPr>
              <p:cNvPr id="29815" name="Line 126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6" name="Line 127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7" name="Rectangle 128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]/[</a:t>
                </a:r>
                <a:endParaRPr kumimoji="0" lang="en-US" altLang="en-US" sz="2400" i="0"/>
              </a:p>
            </p:txBody>
          </p:sp>
        </p:grpSp>
        <p:sp>
          <p:nvSpPr>
            <p:cNvPr id="29781" name="Line 129"/>
            <p:cNvSpPr>
              <a:spLocks noChangeShapeType="1"/>
            </p:cNvSpPr>
            <p:nvPr/>
          </p:nvSpPr>
          <p:spPr bwMode="auto">
            <a:xfrm>
              <a:off x="4674" y="2936"/>
              <a:ext cx="0" cy="23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782" name="Line 130"/>
            <p:cNvSpPr>
              <a:spLocks noChangeShapeType="1"/>
            </p:cNvSpPr>
            <p:nvPr/>
          </p:nvSpPr>
          <p:spPr bwMode="auto">
            <a:xfrm>
              <a:off x="5118" y="2940"/>
              <a:ext cx="0" cy="23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783" name="Rectangle 131"/>
            <p:cNvSpPr>
              <a:spLocks noChangeArrowheads="1"/>
            </p:cNvSpPr>
            <p:nvPr/>
          </p:nvSpPr>
          <p:spPr bwMode="auto">
            <a:xfrm>
              <a:off x="4418" y="2755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en-US" sz="2400" i="0"/>
            </a:p>
          </p:txBody>
        </p:sp>
        <p:sp>
          <p:nvSpPr>
            <p:cNvPr id="29784" name="Rectangle 132"/>
            <p:cNvSpPr>
              <a:spLocks noChangeArrowheads="1"/>
            </p:cNvSpPr>
            <p:nvPr/>
          </p:nvSpPr>
          <p:spPr bwMode="auto">
            <a:xfrm>
              <a:off x="4858" y="2759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en-US" sz="2400" i="0"/>
            </a:p>
          </p:txBody>
        </p:sp>
        <p:sp>
          <p:nvSpPr>
            <p:cNvPr id="29785" name="Rectangle 133"/>
            <p:cNvSpPr>
              <a:spLocks noChangeArrowheads="1"/>
            </p:cNvSpPr>
            <p:nvPr/>
          </p:nvSpPr>
          <p:spPr bwMode="auto">
            <a:xfrm>
              <a:off x="4862" y="3003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endParaRPr kumimoji="0" lang="en-US" altLang="en-US" sz="2400" i="0"/>
            </a:p>
          </p:txBody>
        </p:sp>
        <p:grpSp>
          <p:nvGrpSpPr>
            <p:cNvPr id="29786" name="Group 134"/>
            <p:cNvGrpSpPr>
              <a:grpSpLocks/>
            </p:cNvGrpSpPr>
            <p:nvPr/>
          </p:nvGrpSpPr>
          <p:grpSpPr bwMode="auto">
            <a:xfrm>
              <a:off x="5125" y="2867"/>
              <a:ext cx="432" cy="116"/>
              <a:chOff x="3583" y="3071"/>
              <a:chExt cx="432" cy="116"/>
            </a:xfrm>
          </p:grpSpPr>
          <p:sp>
            <p:nvSpPr>
              <p:cNvPr id="29812" name="Line 135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3" name="Line 136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4" name="Rectangle 137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 )</a:t>
                </a:r>
                <a:endParaRPr kumimoji="0" lang="en-US" altLang="en-US" sz="2400" i="0"/>
              </a:p>
            </p:txBody>
          </p:sp>
        </p:grpSp>
        <p:sp>
          <p:nvSpPr>
            <p:cNvPr id="29787" name="Rectangle 138"/>
            <p:cNvSpPr>
              <a:spLocks noChangeArrowheads="1"/>
            </p:cNvSpPr>
            <p:nvPr/>
          </p:nvSpPr>
          <p:spPr bwMode="auto">
            <a:xfrm>
              <a:off x="5218" y="2759"/>
              <a:ext cx="2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RES1</a:t>
              </a:r>
              <a:endParaRPr kumimoji="0" lang="en-US" altLang="en-US" sz="2400" i="0"/>
            </a:p>
          </p:txBody>
        </p:sp>
        <p:grpSp>
          <p:nvGrpSpPr>
            <p:cNvPr id="29788" name="Group 139"/>
            <p:cNvGrpSpPr>
              <a:grpSpLocks/>
            </p:cNvGrpSpPr>
            <p:nvPr/>
          </p:nvGrpSpPr>
          <p:grpSpPr bwMode="auto">
            <a:xfrm>
              <a:off x="4245" y="3447"/>
              <a:ext cx="432" cy="116"/>
              <a:chOff x="3583" y="3071"/>
              <a:chExt cx="432" cy="116"/>
            </a:xfrm>
          </p:grpSpPr>
          <p:sp>
            <p:nvSpPr>
              <p:cNvPr id="29809" name="Line 140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0" name="Line 141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11" name="Rectangle 142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 [</a:t>
                </a:r>
                <a:endParaRPr kumimoji="0" lang="en-US" altLang="en-US" sz="2400" i="0"/>
              </a:p>
            </p:txBody>
          </p:sp>
        </p:grpSp>
        <p:grpSp>
          <p:nvGrpSpPr>
            <p:cNvPr id="29789" name="Group 143"/>
            <p:cNvGrpSpPr>
              <a:grpSpLocks/>
            </p:cNvGrpSpPr>
            <p:nvPr/>
          </p:nvGrpSpPr>
          <p:grpSpPr bwMode="auto">
            <a:xfrm>
              <a:off x="4689" y="3447"/>
              <a:ext cx="432" cy="116"/>
              <a:chOff x="3583" y="3071"/>
              <a:chExt cx="432" cy="116"/>
            </a:xfrm>
          </p:grpSpPr>
          <p:sp>
            <p:nvSpPr>
              <p:cNvPr id="29806" name="Line 144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7" name="Line 145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8" name="Rectangle 146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 [</a:t>
                </a:r>
                <a:endParaRPr kumimoji="0" lang="en-US" altLang="en-US" sz="2400" i="0"/>
              </a:p>
            </p:txBody>
          </p:sp>
        </p:grpSp>
        <p:grpSp>
          <p:nvGrpSpPr>
            <p:cNvPr id="29790" name="Group 147"/>
            <p:cNvGrpSpPr>
              <a:grpSpLocks/>
            </p:cNvGrpSpPr>
            <p:nvPr/>
          </p:nvGrpSpPr>
          <p:grpSpPr bwMode="auto">
            <a:xfrm>
              <a:off x="4257" y="3679"/>
              <a:ext cx="432" cy="116"/>
              <a:chOff x="3583" y="3071"/>
              <a:chExt cx="432" cy="116"/>
            </a:xfrm>
          </p:grpSpPr>
          <p:sp>
            <p:nvSpPr>
              <p:cNvPr id="29803" name="Line 148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4" name="Line 149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5" name="Rectangle 150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]/[</a:t>
                </a:r>
                <a:endParaRPr kumimoji="0" lang="en-US" altLang="en-US" sz="2400" i="0"/>
              </a:p>
            </p:txBody>
          </p:sp>
        </p:grpSp>
        <p:sp>
          <p:nvSpPr>
            <p:cNvPr id="29791" name="Line 151"/>
            <p:cNvSpPr>
              <a:spLocks noChangeShapeType="1"/>
            </p:cNvSpPr>
            <p:nvPr/>
          </p:nvSpPr>
          <p:spPr bwMode="auto">
            <a:xfrm>
              <a:off x="4682" y="3516"/>
              <a:ext cx="0" cy="23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792" name="Line 152"/>
            <p:cNvSpPr>
              <a:spLocks noChangeShapeType="1"/>
            </p:cNvSpPr>
            <p:nvPr/>
          </p:nvSpPr>
          <p:spPr bwMode="auto">
            <a:xfrm>
              <a:off x="4234" y="2736"/>
              <a:ext cx="0" cy="11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793" name="Rectangle 153"/>
            <p:cNvSpPr>
              <a:spLocks noChangeArrowheads="1"/>
            </p:cNvSpPr>
            <p:nvPr/>
          </p:nvSpPr>
          <p:spPr bwMode="auto">
            <a:xfrm>
              <a:off x="4426" y="3335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kumimoji="0" lang="en-US" altLang="en-US" sz="2400" i="0"/>
            </a:p>
          </p:txBody>
        </p:sp>
        <p:sp>
          <p:nvSpPr>
            <p:cNvPr id="29794" name="Rectangle 154"/>
            <p:cNvSpPr>
              <a:spLocks noChangeArrowheads="1"/>
            </p:cNvSpPr>
            <p:nvPr/>
          </p:nvSpPr>
          <p:spPr bwMode="auto">
            <a:xfrm>
              <a:off x="4866" y="3339"/>
              <a:ext cx="70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  <a:endParaRPr kumimoji="0" lang="en-US" altLang="en-US" sz="2400" i="0"/>
            </a:p>
          </p:txBody>
        </p:sp>
        <p:sp>
          <p:nvSpPr>
            <p:cNvPr id="29795" name="Rectangle 155"/>
            <p:cNvSpPr>
              <a:spLocks noChangeArrowheads="1"/>
            </p:cNvSpPr>
            <p:nvPr/>
          </p:nvSpPr>
          <p:spPr bwMode="auto">
            <a:xfrm>
              <a:off x="4342" y="3583"/>
              <a:ext cx="2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RES1</a:t>
              </a:r>
              <a:endParaRPr kumimoji="0" lang="en-US" altLang="en-US" sz="2400" i="0"/>
            </a:p>
          </p:txBody>
        </p:sp>
        <p:grpSp>
          <p:nvGrpSpPr>
            <p:cNvPr id="29796" name="Group 156"/>
            <p:cNvGrpSpPr>
              <a:grpSpLocks/>
            </p:cNvGrpSpPr>
            <p:nvPr/>
          </p:nvGrpSpPr>
          <p:grpSpPr bwMode="auto">
            <a:xfrm>
              <a:off x="5133" y="3447"/>
              <a:ext cx="432" cy="116"/>
              <a:chOff x="3583" y="3071"/>
              <a:chExt cx="432" cy="116"/>
            </a:xfrm>
          </p:grpSpPr>
          <p:sp>
            <p:nvSpPr>
              <p:cNvPr id="29800" name="Line 157"/>
              <p:cNvSpPr>
                <a:spLocks noChangeShapeType="1"/>
              </p:cNvSpPr>
              <p:nvPr/>
            </p:nvSpPr>
            <p:spPr bwMode="auto">
              <a:xfrm flipH="1">
                <a:off x="358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1" name="Line 158"/>
              <p:cNvSpPr>
                <a:spLocks noChangeShapeType="1"/>
              </p:cNvSpPr>
              <p:nvPr/>
            </p:nvSpPr>
            <p:spPr bwMode="auto">
              <a:xfrm flipH="1">
                <a:off x="3843" y="3143"/>
                <a:ext cx="17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802" name="Rectangle 159"/>
              <p:cNvSpPr>
                <a:spLocks noChangeArrowheads="1"/>
              </p:cNvSpPr>
              <p:nvPr/>
            </p:nvSpPr>
            <p:spPr bwMode="auto">
              <a:xfrm>
                <a:off x="3752" y="3071"/>
                <a:ext cx="92" cy="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 eaLnBrk="1" hangingPunct="1"/>
                <a:r>
                  <a:rPr kumimoji="0" lang="en-US" altLang="en-US" sz="12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( )</a:t>
                </a:r>
                <a:endParaRPr kumimoji="0" lang="en-US" altLang="en-US" sz="2400" i="0"/>
              </a:p>
            </p:txBody>
          </p:sp>
        </p:grpSp>
        <p:sp>
          <p:nvSpPr>
            <p:cNvPr id="29797" name="Rectangle 160"/>
            <p:cNvSpPr>
              <a:spLocks noChangeArrowheads="1"/>
            </p:cNvSpPr>
            <p:nvPr/>
          </p:nvSpPr>
          <p:spPr bwMode="auto">
            <a:xfrm>
              <a:off x="5226" y="3339"/>
              <a:ext cx="252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RES2</a:t>
              </a:r>
              <a:endParaRPr kumimoji="0" lang="en-US" altLang="en-US" sz="2400" i="0"/>
            </a:p>
          </p:txBody>
        </p:sp>
        <p:sp>
          <p:nvSpPr>
            <p:cNvPr id="29798" name="Line 161"/>
            <p:cNvSpPr>
              <a:spLocks noChangeShapeType="1"/>
            </p:cNvSpPr>
            <p:nvPr/>
          </p:nvSpPr>
          <p:spPr bwMode="auto">
            <a:xfrm>
              <a:off x="5566" y="2740"/>
              <a:ext cx="0" cy="1156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29799" name="Freeform 162"/>
            <p:cNvSpPr>
              <a:spLocks/>
            </p:cNvSpPr>
            <p:nvPr/>
          </p:nvSpPr>
          <p:spPr bwMode="auto">
            <a:xfrm flipV="1">
              <a:off x="3096" y="3040"/>
              <a:ext cx="1087" cy="219"/>
            </a:xfrm>
            <a:custGeom>
              <a:avLst/>
              <a:gdLst>
                <a:gd name="T0" fmla="*/ 0 w 155"/>
                <a:gd name="T1" fmla="*/ 0 h 384"/>
                <a:gd name="T2" fmla="*/ 0 w 155"/>
                <a:gd name="T3" fmla="*/ 1 h 384"/>
                <a:gd name="T4" fmla="*/ 2147483647 w 155"/>
                <a:gd name="T5" fmla="*/ 1 h 384"/>
                <a:gd name="T6" fmla="*/ 0 60000 65536"/>
                <a:gd name="T7" fmla="*/ 0 60000 65536"/>
                <a:gd name="T8" fmla="*/ 0 60000 65536"/>
                <a:gd name="T9" fmla="*/ 0 w 155"/>
                <a:gd name="T10" fmla="*/ 0 h 384"/>
                <a:gd name="T11" fmla="*/ 155 w 155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384">
                  <a:moveTo>
                    <a:pt x="0" y="0"/>
                  </a:moveTo>
                  <a:lnTo>
                    <a:pt x="0" y="384"/>
                  </a:lnTo>
                  <a:lnTo>
                    <a:pt x="155" y="384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23" name="Group 163"/>
          <p:cNvGrpSpPr>
            <a:grpSpLocks/>
          </p:cNvGrpSpPr>
          <p:nvPr/>
        </p:nvGrpSpPr>
        <p:grpSpPr bwMode="auto">
          <a:xfrm>
            <a:off x="5219700" y="3068638"/>
            <a:ext cx="2025650" cy="869950"/>
            <a:chOff x="2931" y="1843"/>
            <a:chExt cx="1276" cy="548"/>
          </a:xfrm>
        </p:grpSpPr>
        <p:sp>
          <p:nvSpPr>
            <p:cNvPr id="29774" name="Rectangle 164"/>
            <p:cNvSpPr>
              <a:spLocks noChangeArrowheads="1"/>
            </p:cNvSpPr>
            <p:nvPr/>
          </p:nvSpPr>
          <p:spPr bwMode="auto">
            <a:xfrm>
              <a:off x="3071" y="1975"/>
              <a:ext cx="1136" cy="416"/>
            </a:xfrm>
            <a:prstGeom prst="rect">
              <a:avLst/>
            </a:prstGeom>
            <a:noFill/>
            <a:ln w="9525">
              <a:solidFill>
                <a:srgbClr val="003366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775" name="Rectangle 165"/>
            <p:cNvSpPr>
              <a:spLocks noChangeArrowheads="1"/>
            </p:cNvSpPr>
            <p:nvPr/>
          </p:nvSpPr>
          <p:spPr bwMode="auto">
            <a:xfrm>
              <a:off x="3171" y="2026"/>
              <a:ext cx="850" cy="3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ACTIVE:=0</a:t>
              </a:r>
            </a:p>
            <a:p>
              <a:pPr algn="l" eaLnBrk="1" hangingPunct="1"/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RES1:=0</a:t>
              </a:r>
              <a:b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</a:br>
              <a:r>
                <a:rPr kumimoji="0" lang="en-US" altLang="en-US" sz="12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RES2:=NOT B</a:t>
              </a:r>
              <a:endParaRPr kumimoji="0" lang="en-US" altLang="en-US" sz="2400" i="0"/>
            </a:p>
          </p:txBody>
        </p:sp>
        <p:sp>
          <p:nvSpPr>
            <p:cNvPr id="29776" name="Freeform 166"/>
            <p:cNvSpPr>
              <a:spLocks/>
            </p:cNvSpPr>
            <p:nvPr/>
          </p:nvSpPr>
          <p:spPr bwMode="auto">
            <a:xfrm>
              <a:off x="2931" y="1843"/>
              <a:ext cx="155" cy="384"/>
            </a:xfrm>
            <a:custGeom>
              <a:avLst/>
              <a:gdLst>
                <a:gd name="T0" fmla="*/ 0 w 155"/>
                <a:gd name="T1" fmla="*/ 0 h 384"/>
                <a:gd name="T2" fmla="*/ 0 w 155"/>
                <a:gd name="T3" fmla="*/ 384 h 384"/>
                <a:gd name="T4" fmla="*/ 155 w 155"/>
                <a:gd name="T5" fmla="*/ 384 h 384"/>
                <a:gd name="T6" fmla="*/ 0 60000 65536"/>
                <a:gd name="T7" fmla="*/ 0 60000 65536"/>
                <a:gd name="T8" fmla="*/ 0 60000 65536"/>
                <a:gd name="T9" fmla="*/ 0 w 155"/>
                <a:gd name="T10" fmla="*/ 0 h 384"/>
                <a:gd name="T11" fmla="*/ 155 w 155"/>
                <a:gd name="T12" fmla="*/ 384 h 38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5" h="384">
                  <a:moveTo>
                    <a:pt x="0" y="0"/>
                  </a:moveTo>
                  <a:lnTo>
                    <a:pt x="0" y="384"/>
                  </a:lnTo>
                  <a:lnTo>
                    <a:pt x="155" y="384"/>
                  </a:lnTo>
                </a:path>
              </a:pathLst>
            </a:custGeom>
            <a:noFill/>
            <a:ln w="12700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985255" name="Freeform 167"/>
          <p:cNvSpPr>
            <a:spLocks/>
          </p:cNvSpPr>
          <p:nvPr/>
        </p:nvSpPr>
        <p:spPr bwMode="auto">
          <a:xfrm>
            <a:off x="1727201" y="885826"/>
            <a:ext cx="652463" cy="276225"/>
          </a:xfrm>
          <a:custGeom>
            <a:avLst/>
            <a:gdLst>
              <a:gd name="T0" fmla="*/ 0 w 530"/>
              <a:gd name="T1" fmla="*/ 2147483647 h 229"/>
              <a:gd name="T2" fmla="*/ 2147483647 w 530"/>
              <a:gd name="T3" fmla="*/ 2147483647 h 229"/>
              <a:gd name="T4" fmla="*/ 2147483647 w 530"/>
              <a:gd name="T5" fmla="*/ 0 h 229"/>
              <a:gd name="T6" fmla="*/ 2147483647 w 530"/>
              <a:gd name="T7" fmla="*/ 2147483647 h 229"/>
              <a:gd name="T8" fmla="*/ 2147483647 w 530"/>
              <a:gd name="T9" fmla="*/ 2147483647 h 229"/>
              <a:gd name="T10" fmla="*/ 2147483647 w 530"/>
              <a:gd name="T11" fmla="*/ 2147483647 h 2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0"/>
              <a:gd name="T19" fmla="*/ 0 h 229"/>
              <a:gd name="T20" fmla="*/ 530 w 530"/>
              <a:gd name="T21" fmla="*/ 229 h 2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0" h="229">
                <a:moveTo>
                  <a:pt x="0" y="119"/>
                </a:moveTo>
                <a:lnTo>
                  <a:pt x="164" y="119"/>
                </a:lnTo>
                <a:lnTo>
                  <a:pt x="210" y="0"/>
                </a:lnTo>
                <a:lnTo>
                  <a:pt x="292" y="229"/>
                </a:lnTo>
                <a:lnTo>
                  <a:pt x="338" y="101"/>
                </a:lnTo>
                <a:lnTo>
                  <a:pt x="530" y="1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85256" name="Freeform 168"/>
          <p:cNvSpPr>
            <a:spLocks/>
          </p:cNvSpPr>
          <p:nvPr/>
        </p:nvSpPr>
        <p:spPr bwMode="auto">
          <a:xfrm>
            <a:off x="5795963" y="835026"/>
            <a:ext cx="652462" cy="276225"/>
          </a:xfrm>
          <a:custGeom>
            <a:avLst/>
            <a:gdLst>
              <a:gd name="T0" fmla="*/ 0 w 530"/>
              <a:gd name="T1" fmla="*/ 2147483647 h 229"/>
              <a:gd name="T2" fmla="*/ 2147483647 w 530"/>
              <a:gd name="T3" fmla="*/ 2147483647 h 229"/>
              <a:gd name="T4" fmla="*/ 2147483647 w 530"/>
              <a:gd name="T5" fmla="*/ 0 h 229"/>
              <a:gd name="T6" fmla="*/ 2147483647 w 530"/>
              <a:gd name="T7" fmla="*/ 2147483647 h 229"/>
              <a:gd name="T8" fmla="*/ 2147483647 w 530"/>
              <a:gd name="T9" fmla="*/ 2147483647 h 229"/>
              <a:gd name="T10" fmla="*/ 2147483647 w 530"/>
              <a:gd name="T11" fmla="*/ 2147483647 h 2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0"/>
              <a:gd name="T19" fmla="*/ 0 h 229"/>
              <a:gd name="T20" fmla="*/ 530 w 530"/>
              <a:gd name="T21" fmla="*/ 229 h 2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0" h="229">
                <a:moveTo>
                  <a:pt x="0" y="119"/>
                </a:moveTo>
                <a:lnTo>
                  <a:pt x="164" y="119"/>
                </a:lnTo>
                <a:lnTo>
                  <a:pt x="210" y="0"/>
                </a:lnTo>
                <a:lnTo>
                  <a:pt x="292" y="229"/>
                </a:lnTo>
                <a:lnTo>
                  <a:pt x="338" y="101"/>
                </a:lnTo>
                <a:lnTo>
                  <a:pt x="530" y="1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85257" name="Freeform 169"/>
          <p:cNvSpPr>
            <a:spLocks/>
          </p:cNvSpPr>
          <p:nvPr/>
        </p:nvSpPr>
        <p:spPr bwMode="auto">
          <a:xfrm>
            <a:off x="1733551" y="1068389"/>
            <a:ext cx="652463" cy="276225"/>
          </a:xfrm>
          <a:custGeom>
            <a:avLst/>
            <a:gdLst>
              <a:gd name="T0" fmla="*/ 0 w 530"/>
              <a:gd name="T1" fmla="*/ 2147483647 h 229"/>
              <a:gd name="T2" fmla="*/ 2147483647 w 530"/>
              <a:gd name="T3" fmla="*/ 2147483647 h 229"/>
              <a:gd name="T4" fmla="*/ 2147483647 w 530"/>
              <a:gd name="T5" fmla="*/ 0 h 229"/>
              <a:gd name="T6" fmla="*/ 2147483647 w 530"/>
              <a:gd name="T7" fmla="*/ 2147483647 h 229"/>
              <a:gd name="T8" fmla="*/ 2147483647 w 530"/>
              <a:gd name="T9" fmla="*/ 2147483647 h 229"/>
              <a:gd name="T10" fmla="*/ 2147483647 w 530"/>
              <a:gd name="T11" fmla="*/ 2147483647 h 2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0"/>
              <a:gd name="T19" fmla="*/ 0 h 229"/>
              <a:gd name="T20" fmla="*/ 530 w 530"/>
              <a:gd name="T21" fmla="*/ 229 h 2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0" h="229">
                <a:moveTo>
                  <a:pt x="0" y="119"/>
                </a:moveTo>
                <a:lnTo>
                  <a:pt x="164" y="119"/>
                </a:lnTo>
                <a:lnTo>
                  <a:pt x="210" y="0"/>
                </a:lnTo>
                <a:lnTo>
                  <a:pt x="292" y="229"/>
                </a:lnTo>
                <a:lnTo>
                  <a:pt x="338" y="101"/>
                </a:lnTo>
                <a:lnTo>
                  <a:pt x="530" y="1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985258" name="Freeform 170"/>
          <p:cNvSpPr>
            <a:spLocks/>
          </p:cNvSpPr>
          <p:nvPr/>
        </p:nvSpPr>
        <p:spPr bwMode="auto">
          <a:xfrm>
            <a:off x="5818188" y="989014"/>
            <a:ext cx="652462" cy="276225"/>
          </a:xfrm>
          <a:custGeom>
            <a:avLst/>
            <a:gdLst>
              <a:gd name="T0" fmla="*/ 0 w 530"/>
              <a:gd name="T1" fmla="*/ 2147483647 h 229"/>
              <a:gd name="T2" fmla="*/ 2147483647 w 530"/>
              <a:gd name="T3" fmla="*/ 2147483647 h 229"/>
              <a:gd name="T4" fmla="*/ 2147483647 w 530"/>
              <a:gd name="T5" fmla="*/ 0 h 229"/>
              <a:gd name="T6" fmla="*/ 2147483647 w 530"/>
              <a:gd name="T7" fmla="*/ 2147483647 h 229"/>
              <a:gd name="T8" fmla="*/ 2147483647 w 530"/>
              <a:gd name="T9" fmla="*/ 2147483647 h 229"/>
              <a:gd name="T10" fmla="*/ 2147483647 w 530"/>
              <a:gd name="T11" fmla="*/ 2147483647 h 22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30"/>
              <a:gd name="T19" fmla="*/ 0 h 229"/>
              <a:gd name="T20" fmla="*/ 530 w 530"/>
              <a:gd name="T21" fmla="*/ 229 h 22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30" h="229">
                <a:moveTo>
                  <a:pt x="0" y="119"/>
                </a:moveTo>
                <a:lnTo>
                  <a:pt x="164" y="119"/>
                </a:lnTo>
                <a:lnTo>
                  <a:pt x="210" y="0"/>
                </a:lnTo>
                <a:lnTo>
                  <a:pt x="292" y="229"/>
                </a:lnTo>
                <a:lnTo>
                  <a:pt x="338" y="101"/>
                </a:lnTo>
                <a:lnTo>
                  <a:pt x="530" y="101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grpSp>
        <p:nvGrpSpPr>
          <p:cNvPr id="24" name="Group 171"/>
          <p:cNvGrpSpPr>
            <a:grpSpLocks/>
          </p:cNvGrpSpPr>
          <p:nvPr/>
        </p:nvGrpSpPr>
        <p:grpSpPr bwMode="auto">
          <a:xfrm>
            <a:off x="1911350" y="1539876"/>
            <a:ext cx="254000" cy="396875"/>
            <a:chOff x="244" y="976"/>
            <a:chExt cx="160" cy="250"/>
          </a:xfrm>
        </p:grpSpPr>
        <p:sp>
          <p:nvSpPr>
            <p:cNvPr id="29772" name="Text Box 172"/>
            <p:cNvSpPr txBox="1">
              <a:spLocks noChangeArrowheads="1"/>
            </p:cNvSpPr>
            <p:nvPr/>
          </p:nvSpPr>
          <p:spPr bwMode="auto">
            <a:xfrm>
              <a:off x="244" y="1072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29773" name="Text Box 173"/>
            <p:cNvSpPr txBox="1">
              <a:spLocks noChangeArrowheads="1"/>
            </p:cNvSpPr>
            <p:nvPr/>
          </p:nvSpPr>
          <p:spPr bwMode="auto">
            <a:xfrm>
              <a:off x="244" y="97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5" name="Group 174"/>
          <p:cNvGrpSpPr>
            <a:grpSpLocks/>
          </p:cNvGrpSpPr>
          <p:nvPr/>
        </p:nvGrpSpPr>
        <p:grpSpPr bwMode="auto">
          <a:xfrm>
            <a:off x="1901825" y="1530350"/>
            <a:ext cx="254000" cy="406400"/>
            <a:chOff x="94" y="970"/>
            <a:chExt cx="160" cy="256"/>
          </a:xfrm>
        </p:grpSpPr>
        <p:sp>
          <p:nvSpPr>
            <p:cNvPr id="29770" name="Text Box 175"/>
            <p:cNvSpPr txBox="1">
              <a:spLocks noChangeArrowheads="1"/>
            </p:cNvSpPr>
            <p:nvPr/>
          </p:nvSpPr>
          <p:spPr bwMode="auto">
            <a:xfrm>
              <a:off x="100" y="1072"/>
              <a:ext cx="15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9771" name="Text Box 176"/>
            <p:cNvSpPr txBox="1">
              <a:spLocks noChangeArrowheads="1"/>
            </p:cNvSpPr>
            <p:nvPr/>
          </p:nvSpPr>
          <p:spPr bwMode="auto">
            <a:xfrm>
              <a:off x="94" y="97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 eaLnBrk="1" hangingPunct="1"/>
              <a:r>
                <a:rPr kumimoji="0" lang="en-US" altLang="en-US" sz="1000" i="0">
                  <a:solidFill>
                    <a:srgbClr val="FF0000"/>
                  </a:solidFill>
                  <a:latin typeface="Arial" panose="020B0604020202020204" pitchFamily="34" charset="0"/>
                </a:rPr>
                <a:t>0</a:t>
              </a:r>
            </a:p>
          </p:txBody>
        </p:sp>
      </p:grpSp>
      <p:grpSp>
        <p:nvGrpSpPr>
          <p:cNvPr id="26" name="Group 177"/>
          <p:cNvGrpSpPr>
            <a:grpSpLocks/>
          </p:cNvGrpSpPr>
          <p:nvPr/>
        </p:nvGrpSpPr>
        <p:grpSpPr bwMode="auto">
          <a:xfrm>
            <a:off x="1933575" y="4772026"/>
            <a:ext cx="1219200" cy="790575"/>
            <a:chOff x="258" y="3006"/>
            <a:chExt cx="768" cy="498"/>
          </a:xfrm>
        </p:grpSpPr>
        <p:sp>
          <p:nvSpPr>
            <p:cNvPr id="29768" name="Rectangle 178"/>
            <p:cNvSpPr>
              <a:spLocks noChangeArrowheads="1"/>
            </p:cNvSpPr>
            <p:nvPr/>
          </p:nvSpPr>
          <p:spPr bwMode="auto">
            <a:xfrm>
              <a:off x="258" y="3324"/>
              <a:ext cx="306" cy="180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769" name="Rectangle 179"/>
            <p:cNvSpPr>
              <a:spLocks noChangeArrowheads="1"/>
            </p:cNvSpPr>
            <p:nvPr/>
          </p:nvSpPr>
          <p:spPr bwMode="auto">
            <a:xfrm>
              <a:off x="720" y="3006"/>
              <a:ext cx="306" cy="144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27" name="Group 180"/>
          <p:cNvGrpSpPr>
            <a:grpSpLocks/>
          </p:cNvGrpSpPr>
          <p:nvPr/>
        </p:nvGrpSpPr>
        <p:grpSpPr bwMode="auto">
          <a:xfrm>
            <a:off x="3295650" y="4591051"/>
            <a:ext cx="1752600" cy="981075"/>
            <a:chOff x="1116" y="2892"/>
            <a:chExt cx="1104" cy="618"/>
          </a:xfrm>
        </p:grpSpPr>
        <p:sp>
          <p:nvSpPr>
            <p:cNvPr id="29766" name="Rectangle 181"/>
            <p:cNvSpPr>
              <a:spLocks noChangeArrowheads="1"/>
            </p:cNvSpPr>
            <p:nvPr/>
          </p:nvSpPr>
          <p:spPr bwMode="auto">
            <a:xfrm>
              <a:off x="1728" y="3330"/>
              <a:ext cx="306" cy="180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767" name="Rectangle 182"/>
            <p:cNvSpPr>
              <a:spLocks noChangeArrowheads="1"/>
            </p:cNvSpPr>
            <p:nvPr/>
          </p:nvSpPr>
          <p:spPr bwMode="auto">
            <a:xfrm>
              <a:off x="1116" y="2892"/>
              <a:ext cx="1104" cy="144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28" name="Group 183"/>
          <p:cNvGrpSpPr>
            <a:grpSpLocks/>
          </p:cNvGrpSpPr>
          <p:nvPr/>
        </p:nvGrpSpPr>
        <p:grpSpPr bwMode="auto">
          <a:xfrm>
            <a:off x="2085975" y="2762251"/>
            <a:ext cx="2628900" cy="847725"/>
            <a:chOff x="354" y="1740"/>
            <a:chExt cx="1656" cy="534"/>
          </a:xfrm>
        </p:grpSpPr>
        <p:sp>
          <p:nvSpPr>
            <p:cNvPr id="29764" name="Rectangle 184"/>
            <p:cNvSpPr>
              <a:spLocks noChangeArrowheads="1"/>
            </p:cNvSpPr>
            <p:nvPr/>
          </p:nvSpPr>
          <p:spPr bwMode="auto">
            <a:xfrm>
              <a:off x="1704" y="1740"/>
              <a:ext cx="306" cy="180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sp>
          <p:nvSpPr>
            <p:cNvPr id="29765" name="Rectangle 185"/>
            <p:cNvSpPr>
              <a:spLocks noChangeArrowheads="1"/>
            </p:cNvSpPr>
            <p:nvPr/>
          </p:nvSpPr>
          <p:spPr bwMode="auto">
            <a:xfrm>
              <a:off x="354" y="2130"/>
              <a:ext cx="1104" cy="144"/>
            </a:xfrm>
            <a:prstGeom prst="rect">
              <a:avLst/>
            </a:prstGeom>
            <a:gradFill rotWithShape="1">
              <a:gsLst>
                <a:gs pos="0">
                  <a:srgbClr val="CCECFF">
                    <a:alpha val="40999"/>
                  </a:srgbClr>
                </a:gs>
                <a:gs pos="100000">
                  <a:srgbClr val="CCECFF">
                    <a:alpha val="40999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29762" name="Rectangle 242"/>
          <p:cNvSpPr>
            <a:spLocks noChangeArrowheads="1"/>
          </p:cNvSpPr>
          <p:nvPr/>
        </p:nvSpPr>
        <p:spPr bwMode="auto">
          <a:xfrm>
            <a:off x="2886075" y="1595439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29763" name="Rectangle 243"/>
          <p:cNvSpPr>
            <a:spLocks noChangeArrowheads="1"/>
          </p:cNvSpPr>
          <p:nvPr/>
        </p:nvSpPr>
        <p:spPr bwMode="auto">
          <a:xfrm>
            <a:off x="2886075" y="1765301"/>
            <a:ext cx="120650" cy="111125"/>
          </a:xfrm>
          <a:prstGeom prst="rect">
            <a:avLst/>
          </a:prstGeom>
          <a:solidFill>
            <a:srgbClr val="FFFFFF"/>
          </a:solidFill>
          <a:ln w="12700" cap="sq">
            <a:solidFill>
              <a:srgbClr val="00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183" name="TextBox 182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916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5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8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5255" grpId="0" animBg="1"/>
      <p:bldP spid="985256" grpId="0" animBg="1"/>
      <p:bldP spid="985257" grpId="0" animBg="1"/>
      <p:bldP spid="985257" grpId="1" animBg="1"/>
      <p:bldP spid="985258" grpId="0" animBg="1"/>
      <p:bldP spid="985258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796637" y="25401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Example: Basic Function Block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21500" y="4254501"/>
            <a:ext cx="2946400" cy="1096963"/>
          </a:xfrm>
          <a:ln>
            <a:solidFill>
              <a:srgbClr val="C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/>
              <a:t>ALGORITHM REQ IN ST</a:t>
            </a:r>
          </a:p>
          <a:p>
            <a:pPr eaLnBrk="1" hangingPunct="1">
              <a:buFontTx/>
              <a:buNone/>
            </a:pPr>
            <a:r>
              <a:rPr lang="en-US" altLang="en-US" sz="1800"/>
              <a:t>	OUT := (X-Y)*(X+Y);</a:t>
            </a:r>
          </a:p>
          <a:p>
            <a:pPr eaLnBrk="1" hangingPunct="1">
              <a:buFontTx/>
              <a:buNone/>
            </a:pPr>
            <a:r>
              <a:rPr lang="en-US" altLang="en-US" sz="1800"/>
              <a:t>END</a:t>
            </a:r>
          </a:p>
        </p:txBody>
      </p:sp>
      <p:pic>
        <p:nvPicPr>
          <p:cNvPr id="317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" t="6702"/>
          <a:stretch>
            <a:fillRect/>
          </a:stretch>
        </p:blipFill>
        <p:spPr bwMode="auto">
          <a:xfrm>
            <a:off x="7023101" y="2057401"/>
            <a:ext cx="2824163" cy="1679575"/>
          </a:xfrm>
          <a:prstGeom prst="rect">
            <a:avLst/>
          </a:prstGeom>
          <a:noFill/>
          <a:ln w="12700" cap="sq">
            <a:solidFill>
              <a:srgbClr val="C00000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157289"/>
            <a:ext cx="466725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1750" name="Straight Arrow Connector 8"/>
          <p:cNvCxnSpPr>
            <a:cxnSpLocks noChangeShapeType="1"/>
          </p:cNvCxnSpPr>
          <p:nvPr/>
        </p:nvCxnSpPr>
        <p:spPr bwMode="auto">
          <a:xfrm>
            <a:off x="2895600" y="3340100"/>
            <a:ext cx="3937000" cy="1588"/>
          </a:xfrm>
          <a:prstGeom prst="straightConnector1">
            <a:avLst/>
          </a:prstGeom>
          <a:noFill/>
          <a:ln w="12700" cap="sq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1" name="Straight Arrow Connector 10"/>
          <p:cNvCxnSpPr>
            <a:cxnSpLocks noChangeShapeType="1"/>
          </p:cNvCxnSpPr>
          <p:nvPr/>
        </p:nvCxnSpPr>
        <p:spPr bwMode="auto">
          <a:xfrm>
            <a:off x="2743200" y="3594100"/>
            <a:ext cx="4114800" cy="825500"/>
          </a:xfrm>
          <a:prstGeom prst="straightConnector1">
            <a:avLst/>
          </a:prstGeom>
          <a:noFill/>
          <a:ln w="12700" cap="sq" algn="ctr">
            <a:solidFill>
              <a:srgbClr val="C0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rot="5400000">
            <a:off x="8674101" y="3848101"/>
            <a:ext cx="635000" cy="3175"/>
          </a:xfrm>
          <a:prstGeom prst="straightConnector1">
            <a:avLst/>
          </a:prstGeom>
          <a:solidFill>
            <a:schemeClr val="accent1"/>
          </a:solidFill>
          <a:ln w="12700" cap="sq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0872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smtClean="0"/>
              <a:t>Function Block Model</a:t>
            </a:r>
            <a:endParaRPr lang="en-GB" altLang="en-US" smtClean="0"/>
          </a:p>
        </p:txBody>
      </p:sp>
      <p:graphicFrame>
        <p:nvGraphicFramePr>
          <p:cNvPr id="32771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1981200" y="1341438"/>
          <a:ext cx="5105400" cy="417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Document" r:id="rId4" imgW="7458151" imgH="6096000" progId="Word.Document.8">
                  <p:embed/>
                </p:oleObj>
              </mc:Choice>
              <mc:Fallback>
                <p:oleObj name="Document" r:id="rId4" imgW="7458151" imgH="60960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341438"/>
                        <a:ext cx="5105400" cy="417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6"/>
          <p:cNvSpPr>
            <a:spLocks noChangeArrowheads="1"/>
          </p:cNvSpPr>
          <p:nvPr/>
        </p:nvSpPr>
        <p:spPr bwMode="auto">
          <a:xfrm>
            <a:off x="5588000" y="1752600"/>
            <a:ext cx="571500" cy="1358900"/>
          </a:xfrm>
          <a:prstGeom prst="rect">
            <a:avLst/>
          </a:prstGeom>
          <a:noFill/>
          <a:ln w="38100" cap="sq">
            <a:solidFill>
              <a:schemeClr val="hlink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pic>
        <p:nvPicPr>
          <p:cNvPr id="103424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925" y="1825625"/>
            <a:ext cx="31813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73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NZ" altLang="en-US" smtClean="0"/>
              <a:t>Basic FB: FLASHER4</a:t>
            </a:r>
            <a:endParaRPr lang="en-GB" altLang="en-US" smtClean="0"/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1227139"/>
            <a:ext cx="57150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89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829888" y="-60326"/>
            <a:ext cx="10515600" cy="1325563"/>
          </a:xfrm>
        </p:spPr>
        <p:txBody>
          <a:bodyPr/>
          <a:lstStyle/>
          <a:p>
            <a:pPr eaLnBrk="1" hangingPunct="1"/>
            <a:r>
              <a:rPr lang="en-NZ" altLang="en-US" dirty="0" smtClean="0"/>
              <a:t>Execution Control Chart and Algorithms</a:t>
            </a:r>
            <a:endParaRPr lang="en-GB" altLang="en-US" dirty="0" smtClean="0"/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13" y="958850"/>
            <a:ext cx="5822950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03629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8539" y="3457576"/>
            <a:ext cx="2446337" cy="287972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90500" dist="2286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438" name="Elbow Connector 6"/>
          <p:cNvCxnSpPr>
            <a:cxnSpLocks noChangeShapeType="1"/>
          </p:cNvCxnSpPr>
          <p:nvPr/>
        </p:nvCxnSpPr>
        <p:spPr bwMode="auto">
          <a:xfrm rot="5400000">
            <a:off x="3409950" y="2673350"/>
            <a:ext cx="927100" cy="609600"/>
          </a:xfrm>
          <a:prstGeom prst="bentConnector3">
            <a:avLst>
              <a:gd name="adj1" fmla="val 685"/>
            </a:avLst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81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788324" y="-5635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Syntax of transition conditions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79600" y="827088"/>
            <a:ext cx="6184900" cy="1255712"/>
          </a:xfrm>
        </p:spPr>
        <p:txBody>
          <a:bodyPr/>
          <a:lstStyle/>
          <a:p>
            <a:pPr lvl="1" eaLnBrk="1" hangingPunct="1"/>
            <a:r>
              <a:rPr lang="en-US" altLang="en-US" smtClean="0">
                <a:solidFill>
                  <a:schemeClr val="hlink"/>
                </a:solidFill>
              </a:rPr>
              <a:t>Event </a:t>
            </a:r>
          </a:p>
          <a:p>
            <a:pPr lvl="1" eaLnBrk="1" hangingPunct="1"/>
            <a:r>
              <a:rPr lang="en-US" altLang="en-US" smtClean="0">
                <a:solidFill>
                  <a:schemeClr val="hlink"/>
                </a:solidFill>
              </a:rPr>
              <a:t>Expression over Data </a:t>
            </a:r>
          </a:p>
          <a:p>
            <a:pPr lvl="1" eaLnBrk="1" hangingPunct="1"/>
            <a:r>
              <a:rPr lang="en-US" altLang="en-US" smtClean="0">
                <a:solidFill>
                  <a:schemeClr val="hlink"/>
                </a:solidFill>
              </a:rPr>
              <a:t>Event &amp; Expression over Data</a:t>
            </a:r>
          </a:p>
        </p:txBody>
      </p:sp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2427288"/>
            <a:ext cx="5168900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5845" name="Freeform 5"/>
          <p:cNvSpPr>
            <a:spLocks/>
          </p:cNvSpPr>
          <p:nvPr/>
        </p:nvSpPr>
        <p:spPr bwMode="auto">
          <a:xfrm>
            <a:off x="4216400" y="876300"/>
            <a:ext cx="3856038" cy="2349500"/>
          </a:xfrm>
          <a:custGeom>
            <a:avLst/>
            <a:gdLst>
              <a:gd name="T0" fmla="*/ 0 w 3856567"/>
              <a:gd name="T1" fmla="*/ 215900 h 2349500"/>
              <a:gd name="T2" fmla="*/ 3374034 w 3856567"/>
              <a:gd name="T3" fmla="*/ 355600 h 2349500"/>
              <a:gd name="T4" fmla="*/ 2866660 w 3856567"/>
              <a:gd name="T5" fmla="*/ 2349500 h 2349500"/>
              <a:gd name="T6" fmla="*/ 0 60000 65536"/>
              <a:gd name="T7" fmla="*/ 0 60000 65536"/>
              <a:gd name="T8" fmla="*/ 0 60000 65536"/>
              <a:gd name="T9" fmla="*/ 0 w 3856567"/>
              <a:gd name="T10" fmla="*/ 0 h 2349500"/>
              <a:gd name="T11" fmla="*/ 3856567 w 3856567"/>
              <a:gd name="T12" fmla="*/ 2349500 h 23495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56567" h="2349500">
                <a:moveTo>
                  <a:pt x="0" y="215900"/>
                </a:moveTo>
                <a:cubicBezTo>
                  <a:pt x="1449916" y="107950"/>
                  <a:pt x="2899833" y="0"/>
                  <a:pt x="3378200" y="355600"/>
                </a:cubicBezTo>
                <a:cubicBezTo>
                  <a:pt x="3856567" y="711200"/>
                  <a:pt x="3363383" y="1530350"/>
                  <a:pt x="2870200" y="2349500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846" name="Oval 6"/>
          <p:cNvSpPr>
            <a:spLocks noChangeArrowheads="1"/>
          </p:cNvSpPr>
          <p:nvPr/>
        </p:nvSpPr>
        <p:spPr bwMode="auto">
          <a:xfrm>
            <a:off x="6743700" y="3225800"/>
            <a:ext cx="469900" cy="228600"/>
          </a:xfrm>
          <a:prstGeom prst="ellipse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7" name="Freeform 7"/>
          <p:cNvSpPr>
            <a:spLocks/>
          </p:cNvSpPr>
          <p:nvPr/>
        </p:nvSpPr>
        <p:spPr bwMode="auto">
          <a:xfrm>
            <a:off x="5867401" y="1295400"/>
            <a:ext cx="3567113" cy="2616200"/>
          </a:xfrm>
          <a:custGeom>
            <a:avLst/>
            <a:gdLst>
              <a:gd name="T0" fmla="*/ 0 w 3566583"/>
              <a:gd name="T1" fmla="*/ 254000 h 2616200"/>
              <a:gd name="T2" fmla="*/ 3382721 w 3566583"/>
              <a:gd name="T3" fmla="*/ 393700 h 2616200"/>
              <a:gd name="T4" fmla="*/ 1131813 w 3566583"/>
              <a:gd name="T5" fmla="*/ 2616200 h 2616200"/>
              <a:gd name="T6" fmla="*/ 0 60000 65536"/>
              <a:gd name="T7" fmla="*/ 0 60000 65536"/>
              <a:gd name="T8" fmla="*/ 0 60000 65536"/>
              <a:gd name="T9" fmla="*/ 0 w 3566583"/>
              <a:gd name="T10" fmla="*/ 0 h 2616200"/>
              <a:gd name="T11" fmla="*/ 3566583 w 3566583"/>
              <a:gd name="T12" fmla="*/ 2616200 h 2616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66583" h="2616200">
                <a:moveTo>
                  <a:pt x="0" y="254000"/>
                </a:moveTo>
                <a:cubicBezTo>
                  <a:pt x="1449916" y="146050"/>
                  <a:pt x="3189817" y="0"/>
                  <a:pt x="3378200" y="393700"/>
                </a:cubicBezTo>
                <a:cubicBezTo>
                  <a:pt x="3566583" y="787400"/>
                  <a:pt x="1623483" y="1797050"/>
                  <a:pt x="1130300" y="2616200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848" name="Freeform 8"/>
          <p:cNvSpPr>
            <a:spLocks/>
          </p:cNvSpPr>
          <p:nvPr/>
        </p:nvSpPr>
        <p:spPr bwMode="auto">
          <a:xfrm flipH="1">
            <a:off x="1036637" y="1835150"/>
            <a:ext cx="3838576" cy="2203450"/>
          </a:xfrm>
          <a:custGeom>
            <a:avLst/>
            <a:gdLst>
              <a:gd name="T0" fmla="*/ 2393543 w 3837516"/>
              <a:gd name="T1" fmla="*/ 107950 h 2203450"/>
              <a:gd name="T2" fmla="*/ 2177105 w 3837516"/>
              <a:gd name="T3" fmla="*/ 1250950 h 2203450"/>
              <a:gd name="T4" fmla="*/ 0 w 3837516"/>
              <a:gd name="T5" fmla="*/ 2203450 h 2203450"/>
              <a:gd name="T6" fmla="*/ 0 60000 65536"/>
              <a:gd name="T7" fmla="*/ 0 60000 65536"/>
              <a:gd name="T8" fmla="*/ 0 60000 65536"/>
              <a:gd name="T9" fmla="*/ 0 w 3837516"/>
              <a:gd name="T10" fmla="*/ 0 h 2203450"/>
              <a:gd name="T11" fmla="*/ 3837516 w 3837516"/>
              <a:gd name="T12" fmla="*/ 2203450 h 220345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37516" h="2203450">
                <a:moveTo>
                  <a:pt x="2387600" y="107950"/>
                </a:moveTo>
                <a:cubicBezTo>
                  <a:pt x="3837516" y="0"/>
                  <a:pt x="2580217" y="901700"/>
                  <a:pt x="2171700" y="1250950"/>
                </a:cubicBezTo>
                <a:cubicBezTo>
                  <a:pt x="2067983" y="1460500"/>
                  <a:pt x="937683" y="2159000"/>
                  <a:pt x="0" y="2203450"/>
                </a:cubicBezTo>
              </a:path>
            </a:pathLst>
          </a:custGeom>
          <a:noFill/>
          <a:ln w="38100" cap="sq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849" name="Oval 9"/>
          <p:cNvSpPr>
            <a:spLocks noChangeArrowheads="1"/>
          </p:cNvSpPr>
          <p:nvPr/>
        </p:nvSpPr>
        <p:spPr bwMode="auto">
          <a:xfrm>
            <a:off x="6908800" y="3924300"/>
            <a:ext cx="292100" cy="190500"/>
          </a:xfrm>
          <a:prstGeom prst="ellipse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50" name="Oval 10"/>
          <p:cNvSpPr>
            <a:spLocks noChangeArrowheads="1"/>
          </p:cNvSpPr>
          <p:nvPr/>
        </p:nvSpPr>
        <p:spPr bwMode="auto">
          <a:xfrm>
            <a:off x="4940300" y="3924300"/>
            <a:ext cx="774700" cy="228600"/>
          </a:xfrm>
          <a:prstGeom prst="ellipse">
            <a:avLst/>
          </a:prstGeom>
          <a:noFill/>
          <a:ln w="285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</p:spTree>
    <p:extLst>
      <p:ext uri="{BB962C8B-B14F-4D97-AF65-F5344CB8AC3E}">
        <p14:creationId xmlns:p14="http://schemas.microsoft.com/office/powerpoint/2010/main" val="17885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Exercise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Create a basic function block (multiplexer):</a:t>
            </a:r>
          </a:p>
          <a:p>
            <a:pPr lvl="1"/>
            <a:r>
              <a:rPr lang="en-NZ" dirty="0" smtClean="0"/>
              <a:t>Event in: REQ, event out: RESP</a:t>
            </a:r>
          </a:p>
          <a:p>
            <a:pPr lvl="1"/>
            <a:r>
              <a:rPr lang="en-NZ" dirty="0" smtClean="0"/>
              <a:t>Input variables: IN1 (integer), IN2 (integer), Choice (Boolean)</a:t>
            </a:r>
          </a:p>
          <a:p>
            <a:pPr lvl="1"/>
            <a:r>
              <a:rPr lang="en-NZ" dirty="0" smtClean="0"/>
              <a:t>Output variable: OUT (integer)</a:t>
            </a:r>
          </a:p>
          <a:p>
            <a:pPr lvl="1"/>
            <a:r>
              <a:rPr lang="en-NZ" dirty="0" smtClean="0"/>
              <a:t>Functionality (ECC):</a:t>
            </a:r>
          </a:p>
          <a:p>
            <a:pPr lvl="2"/>
            <a:r>
              <a:rPr lang="en-NZ" dirty="0" err="1" smtClean="0"/>
              <a:t>Everytime</a:t>
            </a:r>
            <a:r>
              <a:rPr lang="en-NZ" dirty="0" smtClean="0"/>
              <a:t> REQ comes in, sample all input variables, then:</a:t>
            </a:r>
          </a:p>
          <a:p>
            <a:pPr lvl="3"/>
            <a:r>
              <a:rPr lang="en-NZ" dirty="0" smtClean="0"/>
              <a:t>If Choice is false, assign OUT=IN1, emit RESP</a:t>
            </a:r>
          </a:p>
          <a:p>
            <a:pPr lvl="3"/>
            <a:r>
              <a:rPr lang="en-NZ" dirty="0" smtClean="0"/>
              <a:t>If Choice is true, assign OUT=IN2, emit RESP</a:t>
            </a:r>
          </a:p>
          <a:p>
            <a:pPr lvl="1"/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7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89313" y="16562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Composition</a:t>
            </a:r>
          </a:p>
        </p:txBody>
      </p:sp>
      <p:pic>
        <p:nvPicPr>
          <p:cNvPr id="36867" name="Picture 3" descr="Composite_FB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4" y="914400"/>
            <a:ext cx="499427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2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926" y="2273300"/>
            <a:ext cx="354171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378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calculate X</a:t>
            </a:r>
            <a:r>
              <a:rPr lang="en-US" altLang="en-US" baseline="30000" smtClean="0"/>
              <a:t>2</a:t>
            </a:r>
            <a:r>
              <a:rPr lang="en-US" altLang="en-US" smtClean="0"/>
              <a:t>-Y</a:t>
            </a:r>
            <a:r>
              <a:rPr lang="en-US" altLang="en-US" baseline="30000" smtClean="0"/>
              <a:t>2 </a:t>
            </a:r>
            <a:r>
              <a:rPr lang="en-US" altLang="en-US" smtClean="0"/>
              <a:t>using composite FB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080000" y="1651000"/>
            <a:ext cx="5295900" cy="4051300"/>
            <a:chOff x="2160" y="976"/>
            <a:chExt cx="3336" cy="2552"/>
          </a:xfrm>
        </p:grpSpPr>
        <p:sp>
          <p:nvSpPr>
            <p:cNvPr id="37893" name="AutoShape 5"/>
            <p:cNvSpPr>
              <a:spLocks noChangeArrowheads="1"/>
            </p:cNvSpPr>
            <p:nvPr/>
          </p:nvSpPr>
          <p:spPr bwMode="auto">
            <a:xfrm>
              <a:off x="2160" y="976"/>
              <a:ext cx="3336" cy="2552"/>
            </a:xfrm>
            <a:prstGeom prst="wedgeRoundRectCallout">
              <a:avLst>
                <a:gd name="adj1" fmla="val -74431"/>
                <a:gd name="adj2" fmla="val 15755"/>
                <a:gd name="adj3" fmla="val 16667"/>
              </a:avLst>
            </a:prstGeom>
            <a:noFill/>
            <a:ln w="12700" cap="sq">
              <a:solidFill>
                <a:srgbClr val="336699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GB" altLang="en-US" sz="2000" i="0"/>
            </a:p>
          </p:txBody>
        </p:sp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" y="1235"/>
              <a:ext cx="3100" cy="2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99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Related Learning Outcomes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Understand </a:t>
            </a:r>
            <a:r>
              <a:rPr lang="en-NZ" dirty="0"/>
              <a:t>the key factors and critically assess the issues that come into play in the development of large-scale software systems.</a:t>
            </a:r>
          </a:p>
          <a:p>
            <a:r>
              <a:rPr lang="en-NZ" dirty="0"/>
              <a:t>Independently select or design architectures for complex software systems and clearly document non-trivial software architectures.</a:t>
            </a:r>
          </a:p>
          <a:p>
            <a:r>
              <a:rPr lang="en-NZ" dirty="0"/>
              <a:t>Critically evaluate different software architectures and analyse their advantages and disadvantages.</a:t>
            </a:r>
          </a:p>
        </p:txBody>
      </p:sp>
    </p:spTree>
    <p:extLst>
      <p:ext uri="{BB962C8B-B14F-4D97-AF65-F5344CB8AC3E}">
        <p14:creationId xmlns:p14="http://schemas.microsoft.com/office/powerpoint/2010/main" val="269873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 logic: Event and Data </a:t>
            </a:r>
            <a:br>
              <a:rPr lang="en-US" altLang="en-US" smtClean="0"/>
            </a:br>
            <a:r>
              <a:rPr lang="en-US" altLang="en-US" smtClean="0"/>
              <a:t>connections of FBs 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2824163" y="1951039"/>
            <a:ext cx="6750050" cy="3806825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4267201" y="3313114"/>
            <a:ext cx="1412875" cy="3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605588" y="3313114"/>
            <a:ext cx="1536700" cy="3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4267201" y="3181351"/>
            <a:ext cx="1412875" cy="3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19" name="Freeform 7"/>
          <p:cNvSpPr>
            <a:spLocks/>
          </p:cNvSpPr>
          <p:nvPr/>
        </p:nvSpPr>
        <p:spPr bwMode="auto">
          <a:xfrm>
            <a:off x="5308601" y="2562226"/>
            <a:ext cx="2849563" cy="614363"/>
          </a:xfrm>
          <a:custGeom>
            <a:avLst/>
            <a:gdLst>
              <a:gd name="T0" fmla="*/ 0 w 1396"/>
              <a:gd name="T1" fmla="*/ 2147483647 h 269"/>
              <a:gd name="T2" fmla="*/ 0 w 1396"/>
              <a:gd name="T3" fmla="*/ 0 h 269"/>
              <a:gd name="T4" fmla="*/ 2147483647 w 1396"/>
              <a:gd name="T5" fmla="*/ 0 h 269"/>
              <a:gd name="T6" fmla="*/ 2147483647 w 1396"/>
              <a:gd name="T7" fmla="*/ 2147483647 h 269"/>
              <a:gd name="T8" fmla="*/ 2147483647 w 1396"/>
              <a:gd name="T9" fmla="*/ 2147483647 h 2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6"/>
              <a:gd name="T16" fmla="*/ 0 h 269"/>
              <a:gd name="T17" fmla="*/ 1396 w 1396"/>
              <a:gd name="T18" fmla="*/ 269 h 2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6" h="269">
                <a:moveTo>
                  <a:pt x="0" y="268"/>
                </a:moveTo>
                <a:lnTo>
                  <a:pt x="0" y="0"/>
                </a:lnTo>
                <a:lnTo>
                  <a:pt x="1206" y="0"/>
                </a:lnTo>
                <a:lnTo>
                  <a:pt x="1206" y="268"/>
                </a:lnTo>
                <a:lnTo>
                  <a:pt x="1395" y="268"/>
                </a:lnTo>
              </a:path>
            </a:pathLst>
          </a:cu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4264025" y="4208464"/>
            <a:ext cx="1404938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605588" y="3929064"/>
            <a:ext cx="1536700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4244975" y="4497389"/>
            <a:ext cx="1423988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4267201" y="3929064"/>
            <a:ext cx="1412875" cy="3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24" name="Freeform 12"/>
          <p:cNvSpPr>
            <a:spLocks/>
          </p:cNvSpPr>
          <p:nvPr/>
        </p:nvSpPr>
        <p:spPr bwMode="auto">
          <a:xfrm>
            <a:off x="5289550" y="4208464"/>
            <a:ext cx="2844800" cy="884237"/>
          </a:xfrm>
          <a:custGeom>
            <a:avLst/>
            <a:gdLst>
              <a:gd name="T0" fmla="*/ 0 w 1394"/>
              <a:gd name="T1" fmla="*/ 2147483647 h 388"/>
              <a:gd name="T2" fmla="*/ 0 w 1394"/>
              <a:gd name="T3" fmla="*/ 2147483647 h 388"/>
              <a:gd name="T4" fmla="*/ 2147483647 w 1394"/>
              <a:gd name="T5" fmla="*/ 2147483647 h 388"/>
              <a:gd name="T6" fmla="*/ 2147483647 w 1394"/>
              <a:gd name="T7" fmla="*/ 0 h 388"/>
              <a:gd name="T8" fmla="*/ 2147483647 w 1394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4"/>
              <a:gd name="T16" fmla="*/ 0 h 388"/>
              <a:gd name="T17" fmla="*/ 1394 w 1394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4" h="388">
                <a:moveTo>
                  <a:pt x="0" y="129"/>
                </a:moveTo>
                <a:lnTo>
                  <a:pt x="0" y="387"/>
                </a:lnTo>
                <a:lnTo>
                  <a:pt x="887" y="387"/>
                </a:lnTo>
                <a:lnTo>
                  <a:pt x="887" y="0"/>
                </a:lnTo>
                <a:lnTo>
                  <a:pt x="1393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8925" name="Rectangle 13"/>
          <p:cNvSpPr>
            <a:spLocks noChangeArrowheads="1"/>
          </p:cNvSpPr>
          <p:nvPr/>
        </p:nvSpPr>
        <p:spPr bwMode="auto">
          <a:xfrm>
            <a:off x="5619750" y="2613025"/>
            <a:ext cx="94615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chemeClr val="bg2"/>
                </a:solidFill>
                <a:latin typeface="Arial" panose="020B0604020202020204" pitchFamily="34" charset="0"/>
              </a:rPr>
              <a:t>Event flow</a:t>
            </a:r>
          </a:p>
        </p:txBody>
      </p:sp>
      <p:sp>
        <p:nvSpPr>
          <p:cNvPr id="38926" name="Rectangle 14"/>
          <p:cNvSpPr>
            <a:spLocks noChangeArrowheads="1"/>
          </p:cNvSpPr>
          <p:nvPr/>
        </p:nvSpPr>
        <p:spPr bwMode="auto">
          <a:xfrm>
            <a:off x="7612063" y="5081588"/>
            <a:ext cx="867226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rgbClr val="000000"/>
                </a:solidFill>
                <a:latin typeface="Arial" panose="020B0604020202020204" pitchFamily="34" charset="0"/>
              </a:rPr>
              <a:t>Data flow</a:t>
            </a:r>
          </a:p>
        </p:txBody>
      </p:sp>
      <p:grpSp>
        <p:nvGrpSpPr>
          <p:cNvPr id="38927" name="Group 15"/>
          <p:cNvGrpSpPr>
            <a:grpSpLocks/>
          </p:cNvGrpSpPr>
          <p:nvPr/>
        </p:nvGrpSpPr>
        <p:grpSpPr bwMode="auto">
          <a:xfrm>
            <a:off x="3332164" y="3057525"/>
            <a:ext cx="911225" cy="1716088"/>
            <a:chOff x="1479" y="2403"/>
            <a:chExt cx="446" cy="752"/>
          </a:xfrm>
        </p:grpSpPr>
        <p:sp>
          <p:nvSpPr>
            <p:cNvPr id="38941" name="Freeform 16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8942" name="Rectangle 17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38928" name="Group 18"/>
          <p:cNvGrpSpPr>
            <a:grpSpLocks/>
          </p:cNvGrpSpPr>
          <p:nvPr/>
        </p:nvGrpSpPr>
        <p:grpSpPr bwMode="auto">
          <a:xfrm>
            <a:off x="5673725" y="3057525"/>
            <a:ext cx="909638" cy="1716088"/>
            <a:chOff x="2619" y="2403"/>
            <a:chExt cx="446" cy="752"/>
          </a:xfrm>
        </p:grpSpPr>
        <p:sp>
          <p:nvSpPr>
            <p:cNvPr id="38939" name="Freeform 19"/>
            <p:cNvSpPr>
              <a:spLocks/>
            </p:cNvSpPr>
            <p:nvPr/>
          </p:nvSpPr>
          <p:spPr bwMode="auto">
            <a:xfrm>
              <a:off x="2620" y="2403"/>
              <a:ext cx="445" cy="251"/>
            </a:xfrm>
            <a:custGeom>
              <a:avLst/>
              <a:gdLst>
                <a:gd name="T0" fmla="*/ 64 w 445"/>
                <a:gd name="T1" fmla="*/ 250 h 251"/>
                <a:gd name="T2" fmla="*/ 64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4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4" y="250"/>
                  </a:moveTo>
                  <a:lnTo>
                    <a:pt x="64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4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8940" name="Rectangle 20"/>
            <p:cNvSpPr>
              <a:spLocks noChangeArrowheads="1"/>
            </p:cNvSpPr>
            <p:nvPr/>
          </p:nvSpPr>
          <p:spPr bwMode="auto">
            <a:xfrm>
              <a:off x="2619" y="2653"/>
              <a:ext cx="441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38929" name="Group 21"/>
          <p:cNvGrpSpPr>
            <a:grpSpLocks/>
          </p:cNvGrpSpPr>
          <p:nvPr/>
        </p:nvGrpSpPr>
        <p:grpSpPr bwMode="auto">
          <a:xfrm>
            <a:off x="8112126" y="3057525"/>
            <a:ext cx="912813" cy="1716088"/>
            <a:chOff x="3823" y="2403"/>
            <a:chExt cx="447" cy="752"/>
          </a:xfrm>
        </p:grpSpPr>
        <p:sp>
          <p:nvSpPr>
            <p:cNvPr id="38937" name="Freeform 22"/>
            <p:cNvSpPr>
              <a:spLocks/>
            </p:cNvSpPr>
            <p:nvPr/>
          </p:nvSpPr>
          <p:spPr bwMode="auto">
            <a:xfrm>
              <a:off x="3824" y="2403"/>
              <a:ext cx="446" cy="251"/>
            </a:xfrm>
            <a:custGeom>
              <a:avLst/>
              <a:gdLst>
                <a:gd name="T0" fmla="*/ 64 w 446"/>
                <a:gd name="T1" fmla="*/ 250 h 251"/>
                <a:gd name="T2" fmla="*/ 64 w 446"/>
                <a:gd name="T3" fmla="*/ 167 h 251"/>
                <a:gd name="T4" fmla="*/ 0 w 446"/>
                <a:gd name="T5" fmla="*/ 167 h 251"/>
                <a:gd name="T6" fmla="*/ 0 w 446"/>
                <a:gd name="T7" fmla="*/ 0 h 251"/>
                <a:gd name="T8" fmla="*/ 445 w 446"/>
                <a:gd name="T9" fmla="*/ 0 h 251"/>
                <a:gd name="T10" fmla="*/ 445 w 446"/>
                <a:gd name="T11" fmla="*/ 167 h 251"/>
                <a:gd name="T12" fmla="*/ 381 w 446"/>
                <a:gd name="T13" fmla="*/ 167 h 251"/>
                <a:gd name="T14" fmla="*/ 381 w 446"/>
                <a:gd name="T15" fmla="*/ 250 h 251"/>
                <a:gd name="T16" fmla="*/ 64 w 446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6"/>
                <a:gd name="T28" fmla="*/ 0 h 251"/>
                <a:gd name="T29" fmla="*/ 446 w 446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6" h="251">
                  <a:moveTo>
                    <a:pt x="64" y="250"/>
                  </a:moveTo>
                  <a:lnTo>
                    <a:pt x="64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5" y="0"/>
                  </a:lnTo>
                  <a:lnTo>
                    <a:pt x="445" y="167"/>
                  </a:lnTo>
                  <a:lnTo>
                    <a:pt x="381" y="167"/>
                  </a:lnTo>
                  <a:lnTo>
                    <a:pt x="381" y="250"/>
                  </a:lnTo>
                  <a:lnTo>
                    <a:pt x="64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8938" name="Rectangle 23"/>
            <p:cNvSpPr>
              <a:spLocks noChangeArrowheads="1"/>
            </p:cNvSpPr>
            <p:nvPr/>
          </p:nvSpPr>
          <p:spPr bwMode="auto">
            <a:xfrm>
              <a:off x="3823" y="2653"/>
              <a:ext cx="441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38930" name="Freeform 24"/>
          <p:cNvSpPr>
            <a:spLocks/>
          </p:cNvSpPr>
          <p:nvPr/>
        </p:nvSpPr>
        <p:spPr bwMode="auto">
          <a:xfrm>
            <a:off x="2976564" y="4205288"/>
            <a:ext cx="6448425" cy="1365250"/>
          </a:xfrm>
          <a:custGeom>
            <a:avLst/>
            <a:gdLst>
              <a:gd name="T0" fmla="*/ 2147483647 w 3160"/>
              <a:gd name="T1" fmla="*/ 0 h 629"/>
              <a:gd name="T2" fmla="*/ 0 w 3160"/>
              <a:gd name="T3" fmla="*/ 0 h 629"/>
              <a:gd name="T4" fmla="*/ 0 w 3160"/>
              <a:gd name="T5" fmla="*/ 2147483647 h 629"/>
              <a:gd name="T6" fmla="*/ 2147483647 w 3160"/>
              <a:gd name="T7" fmla="*/ 2147483647 h 629"/>
              <a:gd name="T8" fmla="*/ 2147483647 w 3160"/>
              <a:gd name="T9" fmla="*/ 0 h 629"/>
              <a:gd name="T10" fmla="*/ 2147483647 w 3160"/>
              <a:gd name="T11" fmla="*/ 0 h 629"/>
              <a:gd name="T12" fmla="*/ 2147483647 w 3160"/>
              <a:gd name="T13" fmla="*/ 0 h 6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629"/>
              <a:gd name="T23" fmla="*/ 3160 w 3160"/>
              <a:gd name="T24" fmla="*/ 629 h 62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629">
                <a:moveTo>
                  <a:pt x="187" y="0"/>
                </a:moveTo>
                <a:lnTo>
                  <a:pt x="0" y="0"/>
                </a:lnTo>
                <a:lnTo>
                  <a:pt x="0" y="628"/>
                </a:lnTo>
                <a:lnTo>
                  <a:pt x="3159" y="628"/>
                </a:lnTo>
                <a:lnTo>
                  <a:pt x="3159" y="0"/>
                </a:lnTo>
                <a:lnTo>
                  <a:pt x="2979" y="0"/>
                </a:lnTo>
                <a:lnTo>
                  <a:pt x="297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8931" name="Freeform 25"/>
          <p:cNvSpPr>
            <a:spLocks/>
          </p:cNvSpPr>
          <p:nvPr/>
        </p:nvSpPr>
        <p:spPr bwMode="auto">
          <a:xfrm>
            <a:off x="2976564" y="2066926"/>
            <a:ext cx="6448425" cy="1128713"/>
          </a:xfrm>
          <a:custGeom>
            <a:avLst/>
            <a:gdLst>
              <a:gd name="T0" fmla="*/ 2147483647 w 3160"/>
              <a:gd name="T1" fmla="*/ 2147483647 h 518"/>
              <a:gd name="T2" fmla="*/ 0 w 3160"/>
              <a:gd name="T3" fmla="*/ 2147483647 h 518"/>
              <a:gd name="T4" fmla="*/ 0 w 3160"/>
              <a:gd name="T5" fmla="*/ 0 h 518"/>
              <a:gd name="T6" fmla="*/ 2147483647 w 3160"/>
              <a:gd name="T7" fmla="*/ 0 h 518"/>
              <a:gd name="T8" fmla="*/ 2147483647 w 3160"/>
              <a:gd name="T9" fmla="*/ 2147483647 h 518"/>
              <a:gd name="T10" fmla="*/ 2147483647 w 3160"/>
              <a:gd name="T11" fmla="*/ 2147483647 h 518"/>
              <a:gd name="T12" fmla="*/ 2147483647 w 3160"/>
              <a:gd name="T13" fmla="*/ 2147483647 h 5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518"/>
              <a:gd name="T23" fmla="*/ 3160 w 3160"/>
              <a:gd name="T24" fmla="*/ 518 h 5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518">
                <a:moveTo>
                  <a:pt x="187" y="517"/>
                </a:moveTo>
                <a:lnTo>
                  <a:pt x="0" y="517"/>
                </a:lnTo>
                <a:lnTo>
                  <a:pt x="0" y="0"/>
                </a:lnTo>
                <a:lnTo>
                  <a:pt x="3159" y="0"/>
                </a:lnTo>
                <a:lnTo>
                  <a:pt x="3159" y="517"/>
                </a:lnTo>
                <a:lnTo>
                  <a:pt x="2979" y="517"/>
                </a:lnTo>
                <a:lnTo>
                  <a:pt x="2972" y="517"/>
                </a:lnTo>
              </a:path>
            </a:pathLst>
          </a:cu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8932" name="Line 26"/>
          <p:cNvSpPr>
            <a:spLocks noChangeShapeType="1"/>
          </p:cNvSpPr>
          <p:nvPr/>
        </p:nvSpPr>
        <p:spPr bwMode="auto">
          <a:xfrm>
            <a:off x="6010275" y="2393950"/>
            <a:ext cx="482600" cy="1588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33" name="Line 27"/>
          <p:cNvSpPr>
            <a:spLocks noChangeShapeType="1"/>
          </p:cNvSpPr>
          <p:nvPr/>
        </p:nvSpPr>
        <p:spPr bwMode="auto">
          <a:xfrm>
            <a:off x="6010275" y="2176464"/>
            <a:ext cx="482600" cy="3175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34" name="Line 28"/>
          <p:cNvSpPr>
            <a:spLocks noChangeShapeType="1"/>
          </p:cNvSpPr>
          <p:nvPr/>
        </p:nvSpPr>
        <p:spPr bwMode="auto">
          <a:xfrm>
            <a:off x="6797676" y="5461000"/>
            <a:ext cx="4794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35" name="Line 29"/>
          <p:cNvSpPr>
            <a:spLocks noChangeShapeType="1"/>
          </p:cNvSpPr>
          <p:nvPr/>
        </p:nvSpPr>
        <p:spPr bwMode="auto">
          <a:xfrm>
            <a:off x="6894514" y="3600450"/>
            <a:ext cx="479425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8936" name="Line 30"/>
          <p:cNvSpPr>
            <a:spLocks noChangeShapeType="1"/>
          </p:cNvSpPr>
          <p:nvPr/>
        </p:nvSpPr>
        <p:spPr bwMode="auto">
          <a:xfrm>
            <a:off x="4737100" y="3600450"/>
            <a:ext cx="482600" cy="158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" name="TextBox 30"/>
          <p:cNvSpPr txBox="1"/>
          <p:nvPr/>
        </p:nvSpPr>
        <p:spPr>
          <a:xfrm flipH="1">
            <a:off x="8522969" y="1154114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54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Connections</a:t>
            </a:r>
          </a:p>
        </p:txBody>
      </p:sp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2163764" y="2359025"/>
            <a:ext cx="911225" cy="1385888"/>
            <a:chOff x="1479" y="2403"/>
            <a:chExt cx="446" cy="752"/>
          </a:xfrm>
        </p:grpSpPr>
        <p:sp>
          <p:nvSpPr>
            <p:cNvPr id="39964" name="Freeform 4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9965" name="Rectangle 5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39940" name="Group 6"/>
          <p:cNvGrpSpPr>
            <a:grpSpLocks/>
          </p:cNvGrpSpPr>
          <p:nvPr/>
        </p:nvGrpSpPr>
        <p:grpSpPr bwMode="auto">
          <a:xfrm>
            <a:off x="4068764" y="1673225"/>
            <a:ext cx="911225" cy="1423988"/>
            <a:chOff x="1479" y="2403"/>
            <a:chExt cx="446" cy="752"/>
          </a:xfrm>
        </p:grpSpPr>
        <p:sp>
          <p:nvSpPr>
            <p:cNvPr id="39962" name="Freeform 7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9963" name="Rectangle 8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39941" name="Group 9"/>
          <p:cNvGrpSpPr>
            <a:grpSpLocks/>
          </p:cNvGrpSpPr>
          <p:nvPr/>
        </p:nvGrpSpPr>
        <p:grpSpPr bwMode="auto">
          <a:xfrm>
            <a:off x="4068764" y="3489325"/>
            <a:ext cx="911225" cy="1385888"/>
            <a:chOff x="1479" y="2403"/>
            <a:chExt cx="446" cy="752"/>
          </a:xfrm>
        </p:grpSpPr>
        <p:sp>
          <p:nvSpPr>
            <p:cNvPr id="39960" name="Freeform 10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9961" name="Rectangle 11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39942" name="Freeform 12"/>
          <p:cNvSpPr>
            <a:spLocks/>
          </p:cNvSpPr>
          <p:nvPr/>
        </p:nvSpPr>
        <p:spPr bwMode="auto">
          <a:xfrm>
            <a:off x="3073400" y="1892300"/>
            <a:ext cx="977900" cy="635000"/>
          </a:xfrm>
          <a:custGeom>
            <a:avLst/>
            <a:gdLst>
              <a:gd name="T0" fmla="*/ 0 w 616"/>
              <a:gd name="T1" fmla="*/ 2147483647 h 400"/>
              <a:gd name="T2" fmla="*/ 2147483647 w 616"/>
              <a:gd name="T3" fmla="*/ 2147483647 h 400"/>
              <a:gd name="T4" fmla="*/ 2147483647 w 616"/>
              <a:gd name="T5" fmla="*/ 0 h 400"/>
              <a:gd name="T6" fmla="*/ 2147483647 w 616"/>
              <a:gd name="T7" fmla="*/ 0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400"/>
              <a:gd name="T14" fmla="*/ 616 w 616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400">
                <a:moveTo>
                  <a:pt x="0" y="400"/>
                </a:moveTo>
                <a:lnTo>
                  <a:pt x="200" y="400"/>
                </a:lnTo>
                <a:lnTo>
                  <a:pt x="200" y="0"/>
                </a:lnTo>
                <a:lnTo>
                  <a:pt x="61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9943" name="Freeform 13"/>
          <p:cNvSpPr>
            <a:spLocks/>
          </p:cNvSpPr>
          <p:nvPr/>
        </p:nvSpPr>
        <p:spPr bwMode="auto">
          <a:xfrm flipV="1">
            <a:off x="3073400" y="2527300"/>
            <a:ext cx="977900" cy="1092200"/>
          </a:xfrm>
          <a:custGeom>
            <a:avLst/>
            <a:gdLst>
              <a:gd name="T0" fmla="*/ 0 w 616"/>
              <a:gd name="T1" fmla="*/ 2147483647 h 400"/>
              <a:gd name="T2" fmla="*/ 2147483647 w 616"/>
              <a:gd name="T3" fmla="*/ 2147483647 h 400"/>
              <a:gd name="T4" fmla="*/ 2147483647 w 616"/>
              <a:gd name="T5" fmla="*/ 0 h 400"/>
              <a:gd name="T6" fmla="*/ 2147483647 w 616"/>
              <a:gd name="T7" fmla="*/ 0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400"/>
              <a:gd name="T14" fmla="*/ 616 w 616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400">
                <a:moveTo>
                  <a:pt x="0" y="400"/>
                </a:moveTo>
                <a:lnTo>
                  <a:pt x="200" y="400"/>
                </a:lnTo>
                <a:lnTo>
                  <a:pt x="200" y="0"/>
                </a:lnTo>
                <a:lnTo>
                  <a:pt x="61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grpSp>
        <p:nvGrpSpPr>
          <p:cNvPr id="5" name="Group 14"/>
          <p:cNvGrpSpPr>
            <a:grpSpLocks/>
          </p:cNvGrpSpPr>
          <p:nvPr/>
        </p:nvGrpSpPr>
        <p:grpSpPr bwMode="auto">
          <a:xfrm>
            <a:off x="6151564" y="1444625"/>
            <a:ext cx="3654425" cy="3201988"/>
            <a:chOff x="2915" y="910"/>
            <a:chExt cx="2302" cy="2017"/>
          </a:xfrm>
        </p:grpSpPr>
        <p:grpSp>
          <p:nvGrpSpPr>
            <p:cNvPr id="39945" name="Group 15"/>
            <p:cNvGrpSpPr>
              <a:grpSpLocks/>
            </p:cNvGrpSpPr>
            <p:nvPr/>
          </p:nvGrpSpPr>
          <p:grpSpPr bwMode="auto">
            <a:xfrm>
              <a:off x="3731" y="1510"/>
              <a:ext cx="574" cy="913"/>
              <a:chOff x="1479" y="2403"/>
              <a:chExt cx="446" cy="752"/>
            </a:xfrm>
          </p:grpSpPr>
          <p:sp>
            <p:nvSpPr>
              <p:cNvPr id="39958" name="Freeform 16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noFill/>
              <a:ln w="25400" cap="rnd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39959" name="Rectangle 17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kumimoji="0" lang="en-US" altLang="en-US" sz="1600" i="0" dirty="0"/>
                  <a:t>E_SPLIT</a:t>
                </a:r>
              </a:p>
            </p:txBody>
          </p:sp>
        </p:grpSp>
        <p:grpSp>
          <p:nvGrpSpPr>
            <p:cNvPr id="39946" name="Group 18"/>
            <p:cNvGrpSpPr>
              <a:grpSpLocks/>
            </p:cNvGrpSpPr>
            <p:nvPr/>
          </p:nvGrpSpPr>
          <p:grpSpPr bwMode="auto">
            <a:xfrm>
              <a:off x="2915" y="1526"/>
              <a:ext cx="574" cy="873"/>
              <a:chOff x="1479" y="2403"/>
              <a:chExt cx="446" cy="752"/>
            </a:xfrm>
          </p:grpSpPr>
          <p:sp>
            <p:nvSpPr>
              <p:cNvPr id="39956" name="Freeform 19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39957" name="Rectangle 20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39947" name="Line 21"/>
            <p:cNvSpPr>
              <a:spLocks noChangeShapeType="1"/>
            </p:cNvSpPr>
            <p:nvPr/>
          </p:nvSpPr>
          <p:spPr bwMode="auto">
            <a:xfrm>
              <a:off x="3480" y="1592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grpSp>
          <p:nvGrpSpPr>
            <p:cNvPr id="39948" name="Group 22"/>
            <p:cNvGrpSpPr>
              <a:grpSpLocks/>
            </p:cNvGrpSpPr>
            <p:nvPr/>
          </p:nvGrpSpPr>
          <p:grpSpPr bwMode="auto">
            <a:xfrm>
              <a:off x="4643" y="910"/>
              <a:ext cx="574" cy="897"/>
              <a:chOff x="1479" y="2403"/>
              <a:chExt cx="446" cy="752"/>
            </a:xfrm>
          </p:grpSpPr>
          <p:sp>
            <p:nvSpPr>
              <p:cNvPr id="39954" name="Freeform 23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39955" name="Rectangle 24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grpSp>
          <p:nvGrpSpPr>
            <p:cNvPr id="39949" name="Group 25"/>
            <p:cNvGrpSpPr>
              <a:grpSpLocks/>
            </p:cNvGrpSpPr>
            <p:nvPr/>
          </p:nvGrpSpPr>
          <p:grpSpPr bwMode="auto">
            <a:xfrm>
              <a:off x="4643" y="2054"/>
              <a:ext cx="574" cy="873"/>
              <a:chOff x="1479" y="2403"/>
              <a:chExt cx="446" cy="752"/>
            </a:xfrm>
          </p:grpSpPr>
          <p:sp>
            <p:nvSpPr>
              <p:cNvPr id="39952" name="Freeform 26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39953" name="Rectangle 27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39950" name="Freeform 28"/>
            <p:cNvSpPr>
              <a:spLocks/>
            </p:cNvSpPr>
            <p:nvPr/>
          </p:nvSpPr>
          <p:spPr bwMode="auto">
            <a:xfrm>
              <a:off x="4296" y="1024"/>
              <a:ext cx="344" cy="536"/>
            </a:xfrm>
            <a:custGeom>
              <a:avLst/>
              <a:gdLst>
                <a:gd name="T0" fmla="*/ 0 w 616"/>
                <a:gd name="T1" fmla="*/ 24056 h 400"/>
                <a:gd name="T2" fmla="*/ 1 w 616"/>
                <a:gd name="T3" fmla="*/ 24056 h 400"/>
                <a:gd name="T4" fmla="*/ 1 w 616"/>
                <a:gd name="T5" fmla="*/ 0 h 400"/>
                <a:gd name="T6" fmla="*/ 1 w 616"/>
                <a:gd name="T7" fmla="*/ 0 h 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400"/>
                <a:gd name="T14" fmla="*/ 616 w 616"/>
                <a:gd name="T15" fmla="*/ 400 h 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400">
                  <a:moveTo>
                    <a:pt x="0" y="400"/>
                  </a:moveTo>
                  <a:lnTo>
                    <a:pt x="200" y="400"/>
                  </a:lnTo>
                  <a:lnTo>
                    <a:pt x="200" y="0"/>
                  </a:lnTo>
                  <a:lnTo>
                    <a:pt x="616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39951" name="Freeform 29"/>
            <p:cNvSpPr>
              <a:spLocks/>
            </p:cNvSpPr>
            <p:nvPr/>
          </p:nvSpPr>
          <p:spPr bwMode="auto">
            <a:xfrm flipV="1">
              <a:off x="4304" y="1648"/>
              <a:ext cx="344" cy="496"/>
            </a:xfrm>
            <a:custGeom>
              <a:avLst/>
              <a:gdLst>
                <a:gd name="T0" fmla="*/ 0 w 616"/>
                <a:gd name="T1" fmla="*/ 8134 h 400"/>
                <a:gd name="T2" fmla="*/ 1 w 616"/>
                <a:gd name="T3" fmla="*/ 8134 h 400"/>
                <a:gd name="T4" fmla="*/ 1 w 616"/>
                <a:gd name="T5" fmla="*/ 0 h 400"/>
                <a:gd name="T6" fmla="*/ 1 w 616"/>
                <a:gd name="T7" fmla="*/ 0 h 4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6"/>
                <a:gd name="T13" fmla="*/ 0 h 400"/>
                <a:gd name="T14" fmla="*/ 616 w 616"/>
                <a:gd name="T15" fmla="*/ 400 h 4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6" h="400">
                  <a:moveTo>
                    <a:pt x="0" y="400"/>
                  </a:moveTo>
                  <a:lnTo>
                    <a:pt x="200" y="400"/>
                  </a:lnTo>
                  <a:lnTo>
                    <a:pt x="200" y="0"/>
                  </a:lnTo>
                  <a:lnTo>
                    <a:pt x="616" y="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66441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ln>
            <a:solidFill>
              <a:schemeClr val="tx1"/>
            </a:solidFill>
          </a:ln>
        </p:spPr>
        <p:txBody>
          <a:bodyPr/>
          <a:lstStyle/>
          <a:p>
            <a:pPr eaLnBrk="1" hangingPunct="1"/>
            <a:r>
              <a:rPr lang="en-US" altLang="en-US" smtClean="0"/>
              <a:t>Connections</a:t>
            </a: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3852864" y="2638425"/>
            <a:ext cx="911225" cy="1385888"/>
            <a:chOff x="1479" y="2403"/>
            <a:chExt cx="446" cy="752"/>
          </a:xfrm>
        </p:grpSpPr>
        <p:sp>
          <p:nvSpPr>
            <p:cNvPr id="40987" name="Freeform 4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88" name="Rectangle 5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40964" name="Group 6"/>
          <p:cNvGrpSpPr>
            <a:grpSpLocks/>
          </p:cNvGrpSpPr>
          <p:nvPr/>
        </p:nvGrpSpPr>
        <p:grpSpPr bwMode="auto">
          <a:xfrm>
            <a:off x="2303464" y="1812925"/>
            <a:ext cx="911225" cy="1423988"/>
            <a:chOff x="1479" y="2403"/>
            <a:chExt cx="446" cy="752"/>
          </a:xfrm>
        </p:grpSpPr>
        <p:sp>
          <p:nvSpPr>
            <p:cNvPr id="40985" name="Freeform 7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86" name="Rectangle 8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40965" name="Group 9"/>
          <p:cNvGrpSpPr>
            <a:grpSpLocks/>
          </p:cNvGrpSpPr>
          <p:nvPr/>
        </p:nvGrpSpPr>
        <p:grpSpPr bwMode="auto">
          <a:xfrm>
            <a:off x="2290764" y="3527425"/>
            <a:ext cx="911225" cy="1385888"/>
            <a:chOff x="1479" y="2403"/>
            <a:chExt cx="446" cy="752"/>
          </a:xfrm>
        </p:grpSpPr>
        <p:sp>
          <p:nvSpPr>
            <p:cNvPr id="40983" name="Freeform 10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84" name="Rectangle 11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40966" name="Line 12"/>
          <p:cNvSpPr>
            <a:spLocks noChangeShapeType="1"/>
          </p:cNvSpPr>
          <p:nvPr/>
        </p:nvSpPr>
        <p:spPr bwMode="auto">
          <a:xfrm>
            <a:off x="3213100" y="1943100"/>
            <a:ext cx="609600" cy="812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0967" name="Line 13"/>
          <p:cNvSpPr>
            <a:spLocks noChangeShapeType="1"/>
          </p:cNvSpPr>
          <p:nvPr/>
        </p:nvSpPr>
        <p:spPr bwMode="auto">
          <a:xfrm flipV="1">
            <a:off x="3200400" y="2755900"/>
            <a:ext cx="622300" cy="88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grpSp>
        <p:nvGrpSpPr>
          <p:cNvPr id="40968" name="Group 14"/>
          <p:cNvGrpSpPr>
            <a:grpSpLocks/>
          </p:cNvGrpSpPr>
          <p:nvPr/>
        </p:nvGrpSpPr>
        <p:grpSpPr bwMode="auto">
          <a:xfrm>
            <a:off x="8920164" y="2676525"/>
            <a:ext cx="911225" cy="1385888"/>
            <a:chOff x="1479" y="2403"/>
            <a:chExt cx="446" cy="752"/>
          </a:xfrm>
        </p:grpSpPr>
        <p:sp>
          <p:nvSpPr>
            <p:cNvPr id="40981" name="Freeform 15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82" name="Rectangle 16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40969" name="Group 17"/>
          <p:cNvGrpSpPr>
            <a:grpSpLocks/>
          </p:cNvGrpSpPr>
          <p:nvPr/>
        </p:nvGrpSpPr>
        <p:grpSpPr bwMode="auto">
          <a:xfrm>
            <a:off x="6049964" y="1851025"/>
            <a:ext cx="911225" cy="1423988"/>
            <a:chOff x="1479" y="2403"/>
            <a:chExt cx="446" cy="752"/>
          </a:xfrm>
        </p:grpSpPr>
        <p:sp>
          <p:nvSpPr>
            <p:cNvPr id="40979" name="Freeform 18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80" name="Rectangle 19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40970" name="Group 20"/>
          <p:cNvGrpSpPr>
            <a:grpSpLocks/>
          </p:cNvGrpSpPr>
          <p:nvPr/>
        </p:nvGrpSpPr>
        <p:grpSpPr bwMode="auto">
          <a:xfrm>
            <a:off x="6037264" y="3565525"/>
            <a:ext cx="911225" cy="1385888"/>
            <a:chOff x="1479" y="2403"/>
            <a:chExt cx="446" cy="752"/>
          </a:xfrm>
        </p:grpSpPr>
        <p:sp>
          <p:nvSpPr>
            <p:cNvPr id="40977" name="Freeform 21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solidFill>
              <a:srgbClr val="B2CCE6"/>
            </a:solidFill>
            <a:ln w="25400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40978" name="Rectangle 22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solidFill>
              <a:srgbClr val="B2CCE6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grpSp>
        <p:nvGrpSpPr>
          <p:cNvPr id="40971" name="Group 23"/>
          <p:cNvGrpSpPr>
            <a:grpSpLocks/>
          </p:cNvGrpSpPr>
          <p:nvPr/>
        </p:nvGrpSpPr>
        <p:grpSpPr bwMode="auto">
          <a:xfrm>
            <a:off x="7561264" y="2651125"/>
            <a:ext cx="974725" cy="1385888"/>
            <a:chOff x="1479" y="2403"/>
            <a:chExt cx="446" cy="752"/>
          </a:xfrm>
        </p:grpSpPr>
        <p:sp>
          <p:nvSpPr>
            <p:cNvPr id="40975" name="Freeform 24"/>
            <p:cNvSpPr>
              <a:spLocks/>
            </p:cNvSpPr>
            <p:nvPr/>
          </p:nvSpPr>
          <p:spPr bwMode="auto">
            <a:xfrm>
              <a:off x="1480" y="2403"/>
              <a:ext cx="445" cy="251"/>
            </a:xfrm>
            <a:custGeom>
              <a:avLst/>
              <a:gdLst>
                <a:gd name="T0" fmla="*/ 62 w 445"/>
                <a:gd name="T1" fmla="*/ 250 h 251"/>
                <a:gd name="T2" fmla="*/ 62 w 445"/>
                <a:gd name="T3" fmla="*/ 167 h 251"/>
                <a:gd name="T4" fmla="*/ 0 w 445"/>
                <a:gd name="T5" fmla="*/ 167 h 251"/>
                <a:gd name="T6" fmla="*/ 0 w 445"/>
                <a:gd name="T7" fmla="*/ 0 h 251"/>
                <a:gd name="T8" fmla="*/ 444 w 445"/>
                <a:gd name="T9" fmla="*/ 0 h 251"/>
                <a:gd name="T10" fmla="*/ 444 w 445"/>
                <a:gd name="T11" fmla="*/ 167 h 251"/>
                <a:gd name="T12" fmla="*/ 380 w 445"/>
                <a:gd name="T13" fmla="*/ 167 h 251"/>
                <a:gd name="T14" fmla="*/ 380 w 445"/>
                <a:gd name="T15" fmla="*/ 250 h 251"/>
                <a:gd name="T16" fmla="*/ 62 w 445"/>
                <a:gd name="T17" fmla="*/ 250 h 2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45"/>
                <a:gd name="T28" fmla="*/ 0 h 251"/>
                <a:gd name="T29" fmla="*/ 445 w 445"/>
                <a:gd name="T30" fmla="*/ 251 h 2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45" h="251">
                  <a:moveTo>
                    <a:pt x="62" y="250"/>
                  </a:moveTo>
                  <a:lnTo>
                    <a:pt x="62" y="167"/>
                  </a:lnTo>
                  <a:lnTo>
                    <a:pt x="0" y="167"/>
                  </a:lnTo>
                  <a:lnTo>
                    <a:pt x="0" y="0"/>
                  </a:lnTo>
                  <a:lnTo>
                    <a:pt x="444" y="0"/>
                  </a:lnTo>
                  <a:lnTo>
                    <a:pt x="444" y="167"/>
                  </a:lnTo>
                  <a:lnTo>
                    <a:pt x="380" y="167"/>
                  </a:lnTo>
                  <a:lnTo>
                    <a:pt x="380" y="250"/>
                  </a:lnTo>
                  <a:lnTo>
                    <a:pt x="62" y="250"/>
                  </a:lnTo>
                </a:path>
              </a:pathLst>
            </a:custGeom>
            <a:noFill/>
            <a:ln w="25400" cap="rnd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Z"/>
            </a:p>
          </p:txBody>
        </p:sp>
        <p:sp>
          <p:nvSpPr>
            <p:cNvPr id="40976" name="Rectangle 25"/>
            <p:cNvSpPr>
              <a:spLocks noChangeArrowheads="1"/>
            </p:cNvSpPr>
            <p:nvPr/>
          </p:nvSpPr>
          <p:spPr bwMode="auto">
            <a:xfrm>
              <a:off x="1479" y="2653"/>
              <a:ext cx="440" cy="50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kumimoji="0" lang="en-US" altLang="en-US" sz="1600" i="0" dirty="0"/>
                <a:t>E_MERGE</a:t>
              </a:r>
            </a:p>
          </p:txBody>
        </p:sp>
      </p:grpSp>
      <p:sp>
        <p:nvSpPr>
          <p:cNvPr id="40972" name="Freeform 26"/>
          <p:cNvSpPr>
            <a:spLocks/>
          </p:cNvSpPr>
          <p:nvPr/>
        </p:nvSpPr>
        <p:spPr bwMode="auto">
          <a:xfrm flipV="1">
            <a:off x="6985000" y="1968500"/>
            <a:ext cx="571500" cy="749300"/>
          </a:xfrm>
          <a:custGeom>
            <a:avLst/>
            <a:gdLst>
              <a:gd name="T0" fmla="*/ 0 w 616"/>
              <a:gd name="T1" fmla="*/ 2147483647 h 400"/>
              <a:gd name="T2" fmla="*/ 2147483647 w 616"/>
              <a:gd name="T3" fmla="*/ 2147483647 h 400"/>
              <a:gd name="T4" fmla="*/ 2147483647 w 616"/>
              <a:gd name="T5" fmla="*/ 0 h 400"/>
              <a:gd name="T6" fmla="*/ 2147483647 w 616"/>
              <a:gd name="T7" fmla="*/ 0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400"/>
              <a:gd name="T14" fmla="*/ 616 w 616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400">
                <a:moveTo>
                  <a:pt x="0" y="400"/>
                </a:moveTo>
                <a:lnTo>
                  <a:pt x="200" y="400"/>
                </a:lnTo>
                <a:lnTo>
                  <a:pt x="200" y="0"/>
                </a:lnTo>
                <a:lnTo>
                  <a:pt x="61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0973" name="Freeform 27"/>
          <p:cNvSpPr>
            <a:spLocks/>
          </p:cNvSpPr>
          <p:nvPr/>
        </p:nvSpPr>
        <p:spPr bwMode="auto">
          <a:xfrm>
            <a:off x="6972300" y="2870200"/>
            <a:ext cx="571500" cy="800100"/>
          </a:xfrm>
          <a:custGeom>
            <a:avLst/>
            <a:gdLst>
              <a:gd name="T0" fmla="*/ 0 w 616"/>
              <a:gd name="T1" fmla="*/ 2147483647 h 400"/>
              <a:gd name="T2" fmla="*/ 2147483647 w 616"/>
              <a:gd name="T3" fmla="*/ 2147483647 h 400"/>
              <a:gd name="T4" fmla="*/ 2147483647 w 616"/>
              <a:gd name="T5" fmla="*/ 0 h 400"/>
              <a:gd name="T6" fmla="*/ 2147483647 w 616"/>
              <a:gd name="T7" fmla="*/ 0 h 400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400"/>
              <a:gd name="T14" fmla="*/ 616 w 616"/>
              <a:gd name="T15" fmla="*/ 400 h 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400">
                <a:moveTo>
                  <a:pt x="0" y="400"/>
                </a:moveTo>
                <a:lnTo>
                  <a:pt x="200" y="400"/>
                </a:lnTo>
                <a:lnTo>
                  <a:pt x="200" y="0"/>
                </a:lnTo>
                <a:lnTo>
                  <a:pt x="616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0974" name="Line 28"/>
          <p:cNvSpPr>
            <a:spLocks noChangeShapeType="1"/>
          </p:cNvSpPr>
          <p:nvPr/>
        </p:nvSpPr>
        <p:spPr bwMode="auto">
          <a:xfrm>
            <a:off x="8534400" y="27813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438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80" y="17577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Quick Recap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73292" y="3995306"/>
            <a:ext cx="7416800" cy="31162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1800"/>
              <a:t>Function Blocks (IEC 61499):</a:t>
            </a:r>
          </a:p>
          <a:p>
            <a:pPr eaLnBrk="1" hangingPunct="1"/>
            <a:r>
              <a:rPr lang="en-US" altLang="en-US" sz="1800"/>
              <a:t>A </a:t>
            </a:r>
            <a:r>
              <a:rPr lang="en-US" altLang="en-US" sz="1800" u="sng"/>
              <a:t>reference architecture</a:t>
            </a:r>
            <a:r>
              <a:rPr lang="en-US" altLang="en-US" sz="1800"/>
              <a:t> for distributed measurement and control systems</a:t>
            </a:r>
          </a:p>
          <a:p>
            <a:pPr eaLnBrk="1" hangingPunct="1"/>
            <a:r>
              <a:rPr lang="en-US" altLang="en-US" sz="1800"/>
              <a:t>Offers an </a:t>
            </a:r>
            <a:r>
              <a:rPr lang="en-US" altLang="en-US" sz="1800" u="sng"/>
              <a:t>implementable model</a:t>
            </a:r>
            <a:r>
              <a:rPr lang="en-US" altLang="en-US" sz="1800"/>
              <a:t> which copes well with modern component approaches </a:t>
            </a:r>
          </a:p>
          <a:p>
            <a:pPr eaLnBrk="1" hangingPunct="1"/>
            <a:r>
              <a:rPr lang="en-US" altLang="en-US" sz="1800"/>
              <a:t>Supports familiar (for control engineers) block diagram look and way of thinking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108355" y="1421968"/>
            <a:ext cx="4310062" cy="2438400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41989" name="Line 5"/>
          <p:cNvSpPr>
            <a:spLocks noChangeShapeType="1"/>
          </p:cNvSpPr>
          <p:nvPr/>
        </p:nvSpPr>
        <p:spPr bwMode="auto">
          <a:xfrm>
            <a:off x="4030692" y="2293505"/>
            <a:ext cx="9017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0" name="Line 6"/>
          <p:cNvSpPr>
            <a:spLocks noChangeShapeType="1"/>
          </p:cNvSpPr>
          <p:nvPr/>
        </p:nvSpPr>
        <p:spPr bwMode="auto">
          <a:xfrm>
            <a:off x="5522943" y="2293505"/>
            <a:ext cx="981075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1" name="Line 7"/>
          <p:cNvSpPr>
            <a:spLocks noChangeShapeType="1"/>
          </p:cNvSpPr>
          <p:nvPr/>
        </p:nvSpPr>
        <p:spPr bwMode="auto">
          <a:xfrm>
            <a:off x="4030692" y="2209368"/>
            <a:ext cx="9017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2" name="Freeform 8"/>
          <p:cNvSpPr>
            <a:spLocks/>
          </p:cNvSpPr>
          <p:nvPr/>
        </p:nvSpPr>
        <p:spPr bwMode="auto">
          <a:xfrm>
            <a:off x="4694268" y="1814081"/>
            <a:ext cx="1819275" cy="392113"/>
          </a:xfrm>
          <a:custGeom>
            <a:avLst/>
            <a:gdLst>
              <a:gd name="T0" fmla="*/ 0 w 1396"/>
              <a:gd name="T1" fmla="*/ 2147483647 h 269"/>
              <a:gd name="T2" fmla="*/ 0 w 1396"/>
              <a:gd name="T3" fmla="*/ 0 h 269"/>
              <a:gd name="T4" fmla="*/ 2147483647 w 1396"/>
              <a:gd name="T5" fmla="*/ 0 h 269"/>
              <a:gd name="T6" fmla="*/ 2147483647 w 1396"/>
              <a:gd name="T7" fmla="*/ 2147483647 h 269"/>
              <a:gd name="T8" fmla="*/ 2147483647 w 1396"/>
              <a:gd name="T9" fmla="*/ 2147483647 h 2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6"/>
              <a:gd name="T16" fmla="*/ 0 h 269"/>
              <a:gd name="T17" fmla="*/ 1396 w 1396"/>
              <a:gd name="T18" fmla="*/ 269 h 2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6" h="269">
                <a:moveTo>
                  <a:pt x="0" y="268"/>
                </a:moveTo>
                <a:lnTo>
                  <a:pt x="0" y="0"/>
                </a:lnTo>
                <a:lnTo>
                  <a:pt x="1206" y="0"/>
                </a:lnTo>
                <a:lnTo>
                  <a:pt x="1206" y="268"/>
                </a:lnTo>
                <a:lnTo>
                  <a:pt x="1395" y="268"/>
                </a:lnTo>
              </a:path>
            </a:pathLst>
          </a:cu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1993" name="Line 9"/>
          <p:cNvSpPr>
            <a:spLocks noChangeShapeType="1"/>
          </p:cNvSpPr>
          <p:nvPr/>
        </p:nvSpPr>
        <p:spPr bwMode="auto">
          <a:xfrm>
            <a:off x="4027517" y="2868180"/>
            <a:ext cx="8969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4" name="Line 10"/>
          <p:cNvSpPr>
            <a:spLocks noChangeShapeType="1"/>
          </p:cNvSpPr>
          <p:nvPr/>
        </p:nvSpPr>
        <p:spPr bwMode="auto">
          <a:xfrm>
            <a:off x="5522943" y="2688793"/>
            <a:ext cx="9810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5" name="Line 11"/>
          <p:cNvSpPr>
            <a:spLocks noChangeShapeType="1"/>
          </p:cNvSpPr>
          <p:nvPr/>
        </p:nvSpPr>
        <p:spPr bwMode="auto">
          <a:xfrm>
            <a:off x="4027517" y="3053918"/>
            <a:ext cx="8969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6" name="Line 12"/>
          <p:cNvSpPr>
            <a:spLocks noChangeShapeType="1"/>
          </p:cNvSpPr>
          <p:nvPr/>
        </p:nvSpPr>
        <p:spPr bwMode="auto">
          <a:xfrm>
            <a:off x="4030692" y="2688793"/>
            <a:ext cx="901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1997" name="Freeform 13"/>
          <p:cNvSpPr>
            <a:spLocks/>
          </p:cNvSpPr>
          <p:nvPr/>
        </p:nvSpPr>
        <p:spPr bwMode="auto">
          <a:xfrm>
            <a:off x="4683155" y="2868180"/>
            <a:ext cx="1816100" cy="566738"/>
          </a:xfrm>
          <a:custGeom>
            <a:avLst/>
            <a:gdLst>
              <a:gd name="T0" fmla="*/ 0 w 1394"/>
              <a:gd name="T1" fmla="*/ 2147483647 h 388"/>
              <a:gd name="T2" fmla="*/ 0 w 1394"/>
              <a:gd name="T3" fmla="*/ 2147483647 h 388"/>
              <a:gd name="T4" fmla="*/ 2147483647 w 1394"/>
              <a:gd name="T5" fmla="*/ 2147483647 h 388"/>
              <a:gd name="T6" fmla="*/ 2147483647 w 1394"/>
              <a:gd name="T7" fmla="*/ 0 h 388"/>
              <a:gd name="T8" fmla="*/ 2147483647 w 1394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4"/>
              <a:gd name="T16" fmla="*/ 0 h 388"/>
              <a:gd name="T17" fmla="*/ 1394 w 1394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4" h="388">
                <a:moveTo>
                  <a:pt x="0" y="129"/>
                </a:moveTo>
                <a:lnTo>
                  <a:pt x="0" y="387"/>
                </a:lnTo>
                <a:lnTo>
                  <a:pt x="887" y="387"/>
                </a:lnTo>
                <a:lnTo>
                  <a:pt x="887" y="0"/>
                </a:lnTo>
                <a:lnTo>
                  <a:pt x="1393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1998" name="Rectangle 14"/>
          <p:cNvSpPr>
            <a:spLocks noChangeArrowheads="1"/>
          </p:cNvSpPr>
          <p:nvPr/>
        </p:nvSpPr>
        <p:spPr bwMode="auto">
          <a:xfrm>
            <a:off x="4894292" y="1849005"/>
            <a:ext cx="953788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rgbClr val="FF0000"/>
                </a:solidFill>
                <a:latin typeface="Arial" panose="020B0604020202020204" pitchFamily="34" charset="0"/>
              </a:rPr>
              <a:t>Event flow</a:t>
            </a:r>
          </a:p>
        </p:txBody>
      </p:sp>
      <p:sp>
        <p:nvSpPr>
          <p:cNvPr id="41999" name="Rectangle 15"/>
          <p:cNvSpPr>
            <a:spLocks noChangeArrowheads="1"/>
          </p:cNvSpPr>
          <p:nvPr/>
        </p:nvSpPr>
        <p:spPr bwMode="auto">
          <a:xfrm>
            <a:off x="6159530" y="3423805"/>
            <a:ext cx="867226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rgbClr val="000000"/>
                </a:solidFill>
                <a:latin typeface="Arial" panose="020B0604020202020204" pitchFamily="34" charset="0"/>
              </a:rPr>
              <a:t>Data flow</a:t>
            </a:r>
          </a:p>
        </p:txBody>
      </p:sp>
      <p:grpSp>
        <p:nvGrpSpPr>
          <p:cNvPr id="42000" name="Group 16"/>
          <p:cNvGrpSpPr>
            <a:grpSpLocks/>
          </p:cNvGrpSpPr>
          <p:nvPr/>
        </p:nvGrpSpPr>
        <p:grpSpPr bwMode="auto">
          <a:xfrm>
            <a:off x="3441730" y="2131580"/>
            <a:ext cx="582612" cy="1098550"/>
            <a:chOff x="1479" y="2403"/>
            <a:chExt cx="446" cy="752"/>
          </a:xfrm>
        </p:grpSpPr>
        <p:grpSp>
          <p:nvGrpSpPr>
            <p:cNvPr id="42022" name="Group 17"/>
            <p:cNvGrpSpPr>
              <a:grpSpLocks/>
            </p:cNvGrpSpPr>
            <p:nvPr/>
          </p:nvGrpSpPr>
          <p:grpSpPr bwMode="auto">
            <a:xfrm>
              <a:off x="1479" y="2403"/>
              <a:ext cx="446" cy="752"/>
              <a:chOff x="1479" y="2403"/>
              <a:chExt cx="446" cy="752"/>
            </a:xfrm>
          </p:grpSpPr>
          <p:sp>
            <p:nvSpPr>
              <p:cNvPr id="42024" name="Freeform 18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2025" name="Rectangle 19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42023" name="Rectangle 20"/>
            <p:cNvSpPr>
              <a:spLocks noChangeArrowheads="1"/>
            </p:cNvSpPr>
            <p:nvPr/>
          </p:nvSpPr>
          <p:spPr bwMode="auto">
            <a:xfrm>
              <a:off x="1554" y="2735"/>
              <a:ext cx="140" cy="289"/>
            </a:xfrm>
            <a:prstGeom prst="rect">
              <a:avLst/>
            </a:prstGeom>
            <a:solidFill>
              <a:srgbClr val="B2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ru-RU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grpSp>
        <p:nvGrpSpPr>
          <p:cNvPr id="42001" name="Group 21"/>
          <p:cNvGrpSpPr>
            <a:grpSpLocks/>
          </p:cNvGrpSpPr>
          <p:nvPr/>
        </p:nvGrpSpPr>
        <p:grpSpPr bwMode="auto">
          <a:xfrm>
            <a:off x="4927631" y="2131580"/>
            <a:ext cx="581025" cy="1098550"/>
            <a:chOff x="2619" y="2403"/>
            <a:chExt cx="446" cy="752"/>
          </a:xfrm>
        </p:grpSpPr>
        <p:grpSp>
          <p:nvGrpSpPr>
            <p:cNvPr id="42018" name="Group 22"/>
            <p:cNvGrpSpPr>
              <a:grpSpLocks/>
            </p:cNvGrpSpPr>
            <p:nvPr/>
          </p:nvGrpSpPr>
          <p:grpSpPr bwMode="auto">
            <a:xfrm>
              <a:off x="2619" y="2403"/>
              <a:ext cx="446" cy="752"/>
              <a:chOff x="2619" y="2403"/>
              <a:chExt cx="446" cy="752"/>
            </a:xfrm>
          </p:grpSpPr>
          <p:sp>
            <p:nvSpPr>
              <p:cNvPr id="42020" name="Freeform 23"/>
              <p:cNvSpPr>
                <a:spLocks/>
              </p:cNvSpPr>
              <p:nvPr/>
            </p:nvSpPr>
            <p:spPr bwMode="auto">
              <a:xfrm>
                <a:off x="2620" y="2403"/>
                <a:ext cx="445" cy="251"/>
              </a:xfrm>
              <a:custGeom>
                <a:avLst/>
                <a:gdLst>
                  <a:gd name="T0" fmla="*/ 64 w 445"/>
                  <a:gd name="T1" fmla="*/ 250 h 251"/>
                  <a:gd name="T2" fmla="*/ 64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4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4" y="250"/>
                    </a:moveTo>
                    <a:lnTo>
                      <a:pt x="64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4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2021" name="Rectangle 24"/>
              <p:cNvSpPr>
                <a:spLocks noChangeArrowheads="1"/>
              </p:cNvSpPr>
              <p:nvPr/>
            </p:nvSpPr>
            <p:spPr bwMode="auto">
              <a:xfrm>
                <a:off x="2619" y="2653"/>
                <a:ext cx="441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42019" name="Rectangle 25"/>
            <p:cNvSpPr>
              <a:spLocks noChangeArrowheads="1"/>
            </p:cNvSpPr>
            <p:nvPr/>
          </p:nvSpPr>
          <p:spPr bwMode="auto">
            <a:xfrm>
              <a:off x="2695" y="2735"/>
              <a:ext cx="140" cy="289"/>
            </a:xfrm>
            <a:prstGeom prst="rect">
              <a:avLst/>
            </a:prstGeom>
            <a:solidFill>
              <a:srgbClr val="B2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ru-RU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grpSp>
        <p:nvGrpSpPr>
          <p:cNvPr id="42002" name="Group 26"/>
          <p:cNvGrpSpPr>
            <a:grpSpLocks/>
          </p:cNvGrpSpPr>
          <p:nvPr/>
        </p:nvGrpSpPr>
        <p:grpSpPr bwMode="auto">
          <a:xfrm>
            <a:off x="6497668" y="2131580"/>
            <a:ext cx="581025" cy="1098550"/>
            <a:chOff x="3823" y="2403"/>
            <a:chExt cx="447" cy="752"/>
          </a:xfrm>
        </p:grpSpPr>
        <p:grpSp>
          <p:nvGrpSpPr>
            <p:cNvPr id="42014" name="Group 27"/>
            <p:cNvGrpSpPr>
              <a:grpSpLocks/>
            </p:cNvGrpSpPr>
            <p:nvPr/>
          </p:nvGrpSpPr>
          <p:grpSpPr bwMode="auto">
            <a:xfrm>
              <a:off x="3823" y="2403"/>
              <a:ext cx="447" cy="752"/>
              <a:chOff x="3823" y="2403"/>
              <a:chExt cx="447" cy="752"/>
            </a:xfrm>
          </p:grpSpPr>
          <p:sp>
            <p:nvSpPr>
              <p:cNvPr id="42016" name="Freeform 28"/>
              <p:cNvSpPr>
                <a:spLocks/>
              </p:cNvSpPr>
              <p:nvPr/>
            </p:nvSpPr>
            <p:spPr bwMode="auto">
              <a:xfrm>
                <a:off x="3824" y="2403"/>
                <a:ext cx="446" cy="251"/>
              </a:xfrm>
              <a:custGeom>
                <a:avLst/>
                <a:gdLst>
                  <a:gd name="T0" fmla="*/ 64 w 446"/>
                  <a:gd name="T1" fmla="*/ 250 h 251"/>
                  <a:gd name="T2" fmla="*/ 64 w 446"/>
                  <a:gd name="T3" fmla="*/ 167 h 251"/>
                  <a:gd name="T4" fmla="*/ 0 w 446"/>
                  <a:gd name="T5" fmla="*/ 167 h 251"/>
                  <a:gd name="T6" fmla="*/ 0 w 446"/>
                  <a:gd name="T7" fmla="*/ 0 h 251"/>
                  <a:gd name="T8" fmla="*/ 445 w 446"/>
                  <a:gd name="T9" fmla="*/ 0 h 251"/>
                  <a:gd name="T10" fmla="*/ 445 w 446"/>
                  <a:gd name="T11" fmla="*/ 167 h 251"/>
                  <a:gd name="T12" fmla="*/ 381 w 446"/>
                  <a:gd name="T13" fmla="*/ 167 h 251"/>
                  <a:gd name="T14" fmla="*/ 381 w 446"/>
                  <a:gd name="T15" fmla="*/ 250 h 251"/>
                  <a:gd name="T16" fmla="*/ 64 w 446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6"/>
                  <a:gd name="T28" fmla="*/ 0 h 251"/>
                  <a:gd name="T29" fmla="*/ 446 w 446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6" h="251">
                    <a:moveTo>
                      <a:pt x="64" y="250"/>
                    </a:moveTo>
                    <a:lnTo>
                      <a:pt x="64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167"/>
                    </a:lnTo>
                    <a:lnTo>
                      <a:pt x="381" y="167"/>
                    </a:lnTo>
                    <a:lnTo>
                      <a:pt x="381" y="250"/>
                    </a:lnTo>
                    <a:lnTo>
                      <a:pt x="64" y="250"/>
                    </a:lnTo>
                  </a:path>
                </a:pathLst>
              </a:custGeom>
              <a:solidFill>
                <a:srgbClr val="B2CCE6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2017" name="Rectangle 29"/>
              <p:cNvSpPr>
                <a:spLocks noChangeArrowheads="1"/>
              </p:cNvSpPr>
              <p:nvPr/>
            </p:nvSpPr>
            <p:spPr bwMode="auto">
              <a:xfrm>
                <a:off x="3823" y="2653"/>
                <a:ext cx="441" cy="502"/>
              </a:xfrm>
              <a:prstGeom prst="rect">
                <a:avLst/>
              </a:prstGeom>
              <a:solidFill>
                <a:srgbClr val="B2CCE6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42015" name="Rectangle 30"/>
            <p:cNvSpPr>
              <a:spLocks noChangeArrowheads="1"/>
            </p:cNvSpPr>
            <p:nvPr/>
          </p:nvSpPr>
          <p:spPr bwMode="auto">
            <a:xfrm>
              <a:off x="3900" y="2735"/>
              <a:ext cx="141" cy="289"/>
            </a:xfrm>
            <a:prstGeom prst="rect">
              <a:avLst/>
            </a:prstGeom>
            <a:solidFill>
              <a:srgbClr val="B2CC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ru-RU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sp>
        <p:nvSpPr>
          <p:cNvPr id="42003" name="Freeform 31"/>
          <p:cNvSpPr>
            <a:spLocks/>
          </p:cNvSpPr>
          <p:nvPr/>
        </p:nvSpPr>
        <p:spPr bwMode="auto">
          <a:xfrm>
            <a:off x="3205193" y="2866594"/>
            <a:ext cx="4117975" cy="873125"/>
          </a:xfrm>
          <a:custGeom>
            <a:avLst/>
            <a:gdLst>
              <a:gd name="T0" fmla="*/ 2147483647 w 3160"/>
              <a:gd name="T1" fmla="*/ 0 h 629"/>
              <a:gd name="T2" fmla="*/ 0 w 3160"/>
              <a:gd name="T3" fmla="*/ 0 h 629"/>
              <a:gd name="T4" fmla="*/ 0 w 3160"/>
              <a:gd name="T5" fmla="*/ 2147483647 h 629"/>
              <a:gd name="T6" fmla="*/ 2147483647 w 3160"/>
              <a:gd name="T7" fmla="*/ 2147483647 h 629"/>
              <a:gd name="T8" fmla="*/ 2147483647 w 3160"/>
              <a:gd name="T9" fmla="*/ 0 h 629"/>
              <a:gd name="T10" fmla="*/ 2147483647 w 3160"/>
              <a:gd name="T11" fmla="*/ 0 h 629"/>
              <a:gd name="T12" fmla="*/ 2147483647 w 3160"/>
              <a:gd name="T13" fmla="*/ 0 h 6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629"/>
              <a:gd name="T23" fmla="*/ 3160 w 3160"/>
              <a:gd name="T24" fmla="*/ 629 h 62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629">
                <a:moveTo>
                  <a:pt x="187" y="0"/>
                </a:moveTo>
                <a:lnTo>
                  <a:pt x="0" y="0"/>
                </a:lnTo>
                <a:lnTo>
                  <a:pt x="0" y="628"/>
                </a:lnTo>
                <a:lnTo>
                  <a:pt x="3159" y="628"/>
                </a:lnTo>
                <a:lnTo>
                  <a:pt x="3159" y="0"/>
                </a:lnTo>
                <a:lnTo>
                  <a:pt x="2979" y="0"/>
                </a:lnTo>
                <a:lnTo>
                  <a:pt x="297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2004" name="Freeform 32"/>
          <p:cNvSpPr>
            <a:spLocks/>
          </p:cNvSpPr>
          <p:nvPr/>
        </p:nvSpPr>
        <p:spPr bwMode="auto">
          <a:xfrm>
            <a:off x="3205193" y="1496581"/>
            <a:ext cx="4117975" cy="722313"/>
          </a:xfrm>
          <a:custGeom>
            <a:avLst/>
            <a:gdLst>
              <a:gd name="T0" fmla="*/ 2147483647 w 3160"/>
              <a:gd name="T1" fmla="*/ 2147483647 h 518"/>
              <a:gd name="T2" fmla="*/ 0 w 3160"/>
              <a:gd name="T3" fmla="*/ 2147483647 h 518"/>
              <a:gd name="T4" fmla="*/ 0 w 3160"/>
              <a:gd name="T5" fmla="*/ 0 h 518"/>
              <a:gd name="T6" fmla="*/ 2147483647 w 3160"/>
              <a:gd name="T7" fmla="*/ 0 h 518"/>
              <a:gd name="T8" fmla="*/ 2147483647 w 3160"/>
              <a:gd name="T9" fmla="*/ 2147483647 h 518"/>
              <a:gd name="T10" fmla="*/ 2147483647 w 3160"/>
              <a:gd name="T11" fmla="*/ 2147483647 h 518"/>
              <a:gd name="T12" fmla="*/ 2147483647 w 3160"/>
              <a:gd name="T13" fmla="*/ 2147483647 h 5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518"/>
              <a:gd name="T23" fmla="*/ 3160 w 3160"/>
              <a:gd name="T24" fmla="*/ 518 h 5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518">
                <a:moveTo>
                  <a:pt x="187" y="517"/>
                </a:moveTo>
                <a:lnTo>
                  <a:pt x="0" y="517"/>
                </a:lnTo>
                <a:lnTo>
                  <a:pt x="0" y="0"/>
                </a:lnTo>
                <a:lnTo>
                  <a:pt x="3159" y="0"/>
                </a:lnTo>
                <a:lnTo>
                  <a:pt x="3159" y="517"/>
                </a:lnTo>
                <a:lnTo>
                  <a:pt x="2979" y="517"/>
                </a:lnTo>
                <a:lnTo>
                  <a:pt x="2972" y="517"/>
                </a:lnTo>
              </a:path>
            </a:pathLst>
          </a:custGeom>
          <a:noFill/>
          <a:ln w="12700" cap="rnd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42005" name="Line 33"/>
          <p:cNvSpPr>
            <a:spLocks noChangeShapeType="1"/>
          </p:cNvSpPr>
          <p:nvPr/>
        </p:nvSpPr>
        <p:spPr bwMode="auto">
          <a:xfrm>
            <a:off x="5143531" y="1706130"/>
            <a:ext cx="30638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06" name="Line 34"/>
          <p:cNvSpPr>
            <a:spLocks noChangeShapeType="1"/>
          </p:cNvSpPr>
          <p:nvPr/>
        </p:nvSpPr>
        <p:spPr bwMode="auto">
          <a:xfrm>
            <a:off x="5129243" y="3433330"/>
            <a:ext cx="2714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07" name="Line 35"/>
          <p:cNvSpPr>
            <a:spLocks noChangeShapeType="1"/>
          </p:cNvSpPr>
          <p:nvPr/>
        </p:nvSpPr>
        <p:spPr bwMode="auto">
          <a:xfrm>
            <a:off x="5916642" y="2688793"/>
            <a:ext cx="228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08" name="Line 36"/>
          <p:cNvSpPr>
            <a:spLocks noChangeShapeType="1"/>
          </p:cNvSpPr>
          <p:nvPr/>
        </p:nvSpPr>
        <p:spPr bwMode="auto">
          <a:xfrm>
            <a:off x="4267231" y="2688793"/>
            <a:ext cx="2301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09" name="Line 37"/>
          <p:cNvSpPr>
            <a:spLocks noChangeShapeType="1"/>
          </p:cNvSpPr>
          <p:nvPr/>
        </p:nvSpPr>
        <p:spPr bwMode="auto">
          <a:xfrm>
            <a:off x="5248305" y="1814080"/>
            <a:ext cx="2286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10" name="Line 38"/>
          <p:cNvSpPr>
            <a:spLocks noChangeShapeType="1"/>
          </p:cNvSpPr>
          <p:nvPr/>
        </p:nvSpPr>
        <p:spPr bwMode="auto">
          <a:xfrm>
            <a:off x="5143531" y="1566430"/>
            <a:ext cx="30638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11" name="Line 39"/>
          <p:cNvSpPr>
            <a:spLocks noChangeShapeType="1"/>
          </p:cNvSpPr>
          <p:nvPr/>
        </p:nvSpPr>
        <p:spPr bwMode="auto">
          <a:xfrm>
            <a:off x="5645181" y="3669868"/>
            <a:ext cx="30638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12" name="Line 40"/>
          <p:cNvSpPr>
            <a:spLocks noChangeShapeType="1"/>
          </p:cNvSpPr>
          <p:nvPr/>
        </p:nvSpPr>
        <p:spPr bwMode="auto">
          <a:xfrm>
            <a:off x="5707092" y="2477655"/>
            <a:ext cx="306388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013" name="Line 41"/>
          <p:cNvSpPr>
            <a:spLocks noChangeShapeType="1"/>
          </p:cNvSpPr>
          <p:nvPr/>
        </p:nvSpPr>
        <p:spPr bwMode="auto">
          <a:xfrm>
            <a:off x="4330731" y="2477655"/>
            <a:ext cx="306387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42" name="TextBox 41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6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42A26DD7-6E48-494C-AEED-E413778F00D9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34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771699" y="182245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Flasher Application</a:t>
            </a:r>
          </a:p>
        </p:txBody>
      </p:sp>
      <p:pic>
        <p:nvPicPr>
          <p:cNvPr id="20484" name="Picture 3" descr="Flasher_PL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282700"/>
            <a:ext cx="6891338" cy="450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75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4E1D5411-5832-484D-9418-CF833E4CFE18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35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Motivation: Distributed architecture</a:t>
            </a:r>
          </a:p>
        </p:txBody>
      </p:sp>
      <p:pic>
        <p:nvPicPr>
          <p:cNvPr id="21508" name="Picture 3" descr="FLASHER_dist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1" y="1943100"/>
            <a:ext cx="8042275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521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DA3E9565-4F5D-4DE8-A6D1-9EC9316429B5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36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730135" y="99117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Distributing Functionality </a:t>
            </a:r>
          </a:p>
        </p:txBody>
      </p:sp>
      <p:pic>
        <p:nvPicPr>
          <p:cNvPr id="22532" name="Picture 3" descr="FLASHER_soft_co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81100"/>
            <a:ext cx="8021638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16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4DB16FC9-0D2C-4EE8-8E7D-02CF2113F67A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37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538942" y="-150264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smtClean="0"/>
              <a:t>Implementing functions</a:t>
            </a:r>
          </a:p>
        </p:txBody>
      </p:sp>
      <p:pic>
        <p:nvPicPr>
          <p:cNvPr id="23556" name="Picture 3" descr="FLASHER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064" y="852489"/>
            <a:ext cx="6391275" cy="560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174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A6A4CB72-F9E9-4AC0-88B7-4CC5B73D1AD6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38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56062" y="56358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Simulation</a:t>
            </a:r>
          </a:p>
        </p:txBody>
      </p:sp>
      <p:pic>
        <p:nvPicPr>
          <p:cNvPr id="24580" name="Picture 3" descr="FLASH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364" y="989014"/>
            <a:ext cx="6391275" cy="546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954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661D6188-10DD-4ADE-91E4-946CF8509B4B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39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device topology</a:t>
            </a:r>
          </a:p>
        </p:txBody>
      </p:sp>
      <p:graphicFrame>
        <p:nvGraphicFramePr>
          <p:cNvPr id="25604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1981200" y="2655889"/>
          <a:ext cx="8229600" cy="2414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4" imgW="21431402" imgH="6286500" progId="Word.Document.8">
                  <p:embed/>
                </p:oleObj>
              </mc:Choice>
              <mc:Fallback>
                <p:oleObj name="Document" r:id="rId4" imgW="21431402" imgH="62865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655889"/>
                        <a:ext cx="8229600" cy="2414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876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Where are we in the course?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 smtClean="0"/>
              <a:t>Until now (part 1):</a:t>
            </a:r>
          </a:p>
          <a:p>
            <a:pPr lvl="1"/>
            <a:r>
              <a:rPr lang="en-NZ" dirty="0" smtClean="0"/>
              <a:t>Software Architecture</a:t>
            </a:r>
          </a:p>
          <a:p>
            <a:pPr lvl="1"/>
            <a:r>
              <a:rPr lang="en-NZ" dirty="0"/>
              <a:t>V</a:t>
            </a:r>
            <a:r>
              <a:rPr lang="en-NZ" dirty="0" smtClean="0"/>
              <a:t>arious factors/contexts/variables.</a:t>
            </a:r>
          </a:p>
          <a:p>
            <a:pPr lvl="1"/>
            <a:r>
              <a:rPr lang="en-NZ" dirty="0" smtClean="0"/>
              <a:t>Fundamentals.</a:t>
            </a:r>
            <a:endParaRPr lang="en-NZ" dirty="0"/>
          </a:p>
          <a:p>
            <a:r>
              <a:rPr lang="en-NZ" dirty="0" smtClean="0"/>
              <a:t>From now on (part 2):</a:t>
            </a:r>
          </a:p>
          <a:p>
            <a:pPr lvl="1"/>
            <a:r>
              <a:rPr lang="en-NZ" dirty="0" smtClean="0"/>
              <a:t>Specific architectures and standards</a:t>
            </a:r>
          </a:p>
          <a:p>
            <a:pPr lvl="2"/>
            <a:r>
              <a:rPr lang="en-NZ" dirty="0" err="1" smtClean="0"/>
              <a:t>IoT</a:t>
            </a:r>
            <a:endParaRPr lang="en-NZ" dirty="0" smtClean="0"/>
          </a:p>
          <a:p>
            <a:pPr lvl="2"/>
            <a:r>
              <a:rPr lang="en-NZ" dirty="0" smtClean="0"/>
              <a:t>IEC 61499</a:t>
            </a:r>
          </a:p>
          <a:p>
            <a:pPr lvl="2"/>
            <a:r>
              <a:rPr lang="en-NZ" dirty="0" smtClean="0"/>
              <a:t>IEC/IEEE/ACM 42010</a:t>
            </a:r>
          </a:p>
          <a:p>
            <a:pPr lvl="2"/>
            <a:r>
              <a:rPr lang="en-NZ" dirty="0" smtClean="0"/>
              <a:t>Guest lecture</a:t>
            </a:r>
          </a:p>
          <a:p>
            <a:pPr lvl="1"/>
            <a:r>
              <a:rPr lang="en-NZ" dirty="0" smtClean="0"/>
              <a:t>Reinforcing what we have learnt in part 1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564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F23902EC-1FB0-4D01-BA7B-BB7D6FC735AD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40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713509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Mapping onto two devices</a:t>
            </a:r>
          </a:p>
        </p:txBody>
      </p:sp>
      <p:pic>
        <p:nvPicPr>
          <p:cNvPr id="26628" name="Picture 3" descr="Figure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990600"/>
            <a:ext cx="5868988" cy="526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911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79048DEA-F664-4A6E-A4BA-C977C2D5DA03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41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Three device topology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981200" y="2230438"/>
          <a:ext cx="8229600" cy="326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Document" r:id="rId4" imgW="22984054" imgH="9115654" progId="Word.Document.8">
                  <p:embed/>
                </p:oleObj>
              </mc:Choice>
              <mc:Fallback>
                <p:oleObj name="Document" r:id="rId4" imgW="22984054" imgH="911565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2230438"/>
                        <a:ext cx="8229600" cy="3263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059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6263876A-8051-4525-86D2-3AB08FD8EC54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42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705197" y="0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Distribution onto three devices</a:t>
            </a:r>
          </a:p>
        </p:txBody>
      </p:sp>
      <p:pic>
        <p:nvPicPr>
          <p:cNvPr id="28676" name="Picture 3" descr="Figure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989014"/>
            <a:ext cx="6343650" cy="550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0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8E286334-B7F5-4B3D-8A63-44ED79113761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43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83127" y="-75407"/>
            <a:ext cx="12108873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Distribution Model</a:t>
            </a:r>
          </a:p>
        </p:txBody>
      </p:sp>
      <p:sp>
        <p:nvSpPr>
          <p:cNvPr id="1057795" name="Line 3"/>
          <p:cNvSpPr>
            <a:spLocks noChangeShapeType="1"/>
          </p:cNvSpPr>
          <p:nvPr/>
        </p:nvSpPr>
        <p:spPr bwMode="auto">
          <a:xfrm>
            <a:off x="4070351" y="1828800"/>
            <a:ext cx="10969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796" name="Line 4"/>
          <p:cNvSpPr>
            <a:spLocks noChangeShapeType="1"/>
          </p:cNvSpPr>
          <p:nvPr/>
        </p:nvSpPr>
        <p:spPr bwMode="auto">
          <a:xfrm>
            <a:off x="5888038" y="1828800"/>
            <a:ext cx="119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797" name="Line 5"/>
          <p:cNvSpPr>
            <a:spLocks noChangeShapeType="1"/>
          </p:cNvSpPr>
          <p:nvPr/>
        </p:nvSpPr>
        <p:spPr bwMode="auto">
          <a:xfrm>
            <a:off x="4070351" y="1736725"/>
            <a:ext cx="10969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798" name="Freeform 6"/>
          <p:cNvSpPr>
            <a:spLocks/>
          </p:cNvSpPr>
          <p:nvPr/>
        </p:nvSpPr>
        <p:spPr bwMode="auto">
          <a:xfrm>
            <a:off x="4878388" y="1306514"/>
            <a:ext cx="2216150" cy="427037"/>
          </a:xfrm>
          <a:custGeom>
            <a:avLst/>
            <a:gdLst>
              <a:gd name="T0" fmla="*/ 0 w 1396"/>
              <a:gd name="T1" fmla="*/ 2147483647 h 269"/>
              <a:gd name="T2" fmla="*/ 0 w 1396"/>
              <a:gd name="T3" fmla="*/ 0 h 269"/>
              <a:gd name="T4" fmla="*/ 2147483647 w 1396"/>
              <a:gd name="T5" fmla="*/ 0 h 269"/>
              <a:gd name="T6" fmla="*/ 2147483647 w 1396"/>
              <a:gd name="T7" fmla="*/ 2147483647 h 269"/>
              <a:gd name="T8" fmla="*/ 2147483647 w 1396"/>
              <a:gd name="T9" fmla="*/ 2147483647 h 26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6"/>
              <a:gd name="T16" fmla="*/ 0 h 269"/>
              <a:gd name="T17" fmla="*/ 1396 w 1396"/>
              <a:gd name="T18" fmla="*/ 269 h 26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6" h="269">
                <a:moveTo>
                  <a:pt x="0" y="268"/>
                </a:moveTo>
                <a:lnTo>
                  <a:pt x="0" y="0"/>
                </a:lnTo>
                <a:lnTo>
                  <a:pt x="1206" y="0"/>
                </a:lnTo>
                <a:lnTo>
                  <a:pt x="1206" y="268"/>
                </a:lnTo>
                <a:lnTo>
                  <a:pt x="1395" y="268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057799" name="Line 7"/>
          <p:cNvSpPr>
            <a:spLocks noChangeShapeType="1"/>
          </p:cNvSpPr>
          <p:nvPr/>
        </p:nvSpPr>
        <p:spPr bwMode="auto">
          <a:xfrm>
            <a:off x="4065588" y="2452688"/>
            <a:ext cx="10922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00" name="Line 8"/>
          <p:cNvSpPr>
            <a:spLocks noChangeShapeType="1"/>
          </p:cNvSpPr>
          <p:nvPr/>
        </p:nvSpPr>
        <p:spPr bwMode="auto">
          <a:xfrm>
            <a:off x="5888038" y="2257425"/>
            <a:ext cx="11938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01" name="Line 9"/>
          <p:cNvSpPr>
            <a:spLocks noChangeShapeType="1"/>
          </p:cNvSpPr>
          <p:nvPr/>
        </p:nvSpPr>
        <p:spPr bwMode="auto">
          <a:xfrm>
            <a:off x="4065588" y="2654300"/>
            <a:ext cx="10922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02" name="Line 10"/>
          <p:cNvSpPr>
            <a:spLocks noChangeShapeType="1"/>
          </p:cNvSpPr>
          <p:nvPr/>
        </p:nvSpPr>
        <p:spPr bwMode="auto">
          <a:xfrm>
            <a:off x="4070351" y="2257425"/>
            <a:ext cx="10969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03" name="Freeform 11"/>
          <p:cNvSpPr>
            <a:spLocks/>
          </p:cNvSpPr>
          <p:nvPr/>
        </p:nvSpPr>
        <p:spPr bwMode="auto">
          <a:xfrm>
            <a:off x="4864101" y="2452688"/>
            <a:ext cx="2212975" cy="615950"/>
          </a:xfrm>
          <a:custGeom>
            <a:avLst/>
            <a:gdLst>
              <a:gd name="T0" fmla="*/ 0 w 1394"/>
              <a:gd name="T1" fmla="*/ 2147483647 h 388"/>
              <a:gd name="T2" fmla="*/ 0 w 1394"/>
              <a:gd name="T3" fmla="*/ 2147483647 h 388"/>
              <a:gd name="T4" fmla="*/ 2147483647 w 1394"/>
              <a:gd name="T5" fmla="*/ 2147483647 h 388"/>
              <a:gd name="T6" fmla="*/ 2147483647 w 1394"/>
              <a:gd name="T7" fmla="*/ 0 h 388"/>
              <a:gd name="T8" fmla="*/ 2147483647 w 1394"/>
              <a:gd name="T9" fmla="*/ 0 h 3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4"/>
              <a:gd name="T16" fmla="*/ 0 h 388"/>
              <a:gd name="T17" fmla="*/ 1394 w 1394"/>
              <a:gd name="T18" fmla="*/ 388 h 3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4" h="388">
                <a:moveTo>
                  <a:pt x="0" y="129"/>
                </a:moveTo>
                <a:lnTo>
                  <a:pt x="0" y="387"/>
                </a:lnTo>
                <a:lnTo>
                  <a:pt x="887" y="387"/>
                </a:lnTo>
                <a:lnTo>
                  <a:pt x="887" y="0"/>
                </a:lnTo>
                <a:lnTo>
                  <a:pt x="1393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057804" name="Rectangle 12"/>
          <p:cNvSpPr>
            <a:spLocks noChangeArrowheads="1"/>
          </p:cNvSpPr>
          <p:nvPr/>
        </p:nvSpPr>
        <p:spPr bwMode="auto">
          <a:xfrm>
            <a:off x="5121275" y="1343025"/>
            <a:ext cx="953788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rgbClr val="000000"/>
                </a:solidFill>
                <a:latin typeface="Arial" panose="020B0604020202020204" pitchFamily="34" charset="0"/>
              </a:rPr>
              <a:t>Event flow</a:t>
            </a:r>
          </a:p>
        </p:txBody>
      </p:sp>
      <p:sp>
        <p:nvSpPr>
          <p:cNvPr id="1057805" name="Rectangle 13"/>
          <p:cNvSpPr>
            <a:spLocks noChangeArrowheads="1"/>
          </p:cNvSpPr>
          <p:nvPr/>
        </p:nvSpPr>
        <p:spPr bwMode="auto">
          <a:xfrm>
            <a:off x="5426075" y="2867025"/>
            <a:ext cx="867226" cy="25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200" b="1" i="0">
                <a:solidFill>
                  <a:srgbClr val="000000"/>
                </a:solidFill>
                <a:latin typeface="Arial" panose="020B0604020202020204" pitchFamily="34" charset="0"/>
              </a:rPr>
              <a:t>Data flow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352801" y="1652588"/>
            <a:ext cx="708025" cy="1193800"/>
            <a:chOff x="1479" y="2403"/>
            <a:chExt cx="446" cy="752"/>
          </a:xfrm>
        </p:grpSpPr>
        <p:grpSp>
          <p:nvGrpSpPr>
            <p:cNvPr id="29762" name="Group 15"/>
            <p:cNvGrpSpPr>
              <a:grpSpLocks/>
            </p:cNvGrpSpPr>
            <p:nvPr/>
          </p:nvGrpSpPr>
          <p:grpSpPr bwMode="auto">
            <a:xfrm>
              <a:off x="1479" y="2403"/>
              <a:ext cx="446" cy="752"/>
              <a:chOff x="1479" y="2403"/>
              <a:chExt cx="446" cy="752"/>
            </a:xfrm>
          </p:grpSpPr>
          <p:sp>
            <p:nvSpPr>
              <p:cNvPr id="29764" name="Freeform 16"/>
              <p:cNvSpPr>
                <a:spLocks/>
              </p:cNvSpPr>
              <p:nvPr/>
            </p:nvSpPr>
            <p:spPr bwMode="auto">
              <a:xfrm>
                <a:off x="1480" y="2403"/>
                <a:ext cx="445" cy="251"/>
              </a:xfrm>
              <a:custGeom>
                <a:avLst/>
                <a:gdLst>
                  <a:gd name="T0" fmla="*/ 62 w 445"/>
                  <a:gd name="T1" fmla="*/ 250 h 251"/>
                  <a:gd name="T2" fmla="*/ 62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2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2" y="250"/>
                    </a:moveTo>
                    <a:lnTo>
                      <a:pt x="62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2" y="250"/>
                    </a:lnTo>
                  </a:path>
                </a:pathLst>
              </a:custGeom>
              <a:solidFill>
                <a:schemeClr val="tx1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765" name="Rectangle 17"/>
              <p:cNvSpPr>
                <a:spLocks noChangeArrowheads="1"/>
              </p:cNvSpPr>
              <p:nvPr/>
            </p:nvSpPr>
            <p:spPr bwMode="auto">
              <a:xfrm>
                <a:off x="1479" y="2653"/>
                <a:ext cx="440" cy="502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29763" name="Rectangle 18"/>
            <p:cNvSpPr>
              <a:spLocks noChangeArrowheads="1"/>
            </p:cNvSpPr>
            <p:nvPr/>
          </p:nvSpPr>
          <p:spPr bwMode="auto">
            <a:xfrm>
              <a:off x="1579" y="2736"/>
              <a:ext cx="115" cy="2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en-GB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162551" y="1652588"/>
            <a:ext cx="708025" cy="1193800"/>
            <a:chOff x="2619" y="2403"/>
            <a:chExt cx="446" cy="752"/>
          </a:xfrm>
        </p:grpSpPr>
        <p:grpSp>
          <p:nvGrpSpPr>
            <p:cNvPr id="29758" name="Group 20"/>
            <p:cNvGrpSpPr>
              <a:grpSpLocks/>
            </p:cNvGrpSpPr>
            <p:nvPr/>
          </p:nvGrpSpPr>
          <p:grpSpPr bwMode="auto">
            <a:xfrm>
              <a:off x="2619" y="2403"/>
              <a:ext cx="446" cy="752"/>
              <a:chOff x="2619" y="2403"/>
              <a:chExt cx="446" cy="752"/>
            </a:xfrm>
          </p:grpSpPr>
          <p:sp>
            <p:nvSpPr>
              <p:cNvPr id="29760" name="Freeform 21"/>
              <p:cNvSpPr>
                <a:spLocks/>
              </p:cNvSpPr>
              <p:nvPr/>
            </p:nvSpPr>
            <p:spPr bwMode="auto">
              <a:xfrm>
                <a:off x="2620" y="2403"/>
                <a:ext cx="445" cy="251"/>
              </a:xfrm>
              <a:custGeom>
                <a:avLst/>
                <a:gdLst>
                  <a:gd name="T0" fmla="*/ 64 w 445"/>
                  <a:gd name="T1" fmla="*/ 250 h 251"/>
                  <a:gd name="T2" fmla="*/ 64 w 445"/>
                  <a:gd name="T3" fmla="*/ 167 h 251"/>
                  <a:gd name="T4" fmla="*/ 0 w 445"/>
                  <a:gd name="T5" fmla="*/ 167 h 251"/>
                  <a:gd name="T6" fmla="*/ 0 w 445"/>
                  <a:gd name="T7" fmla="*/ 0 h 251"/>
                  <a:gd name="T8" fmla="*/ 444 w 445"/>
                  <a:gd name="T9" fmla="*/ 0 h 251"/>
                  <a:gd name="T10" fmla="*/ 444 w 445"/>
                  <a:gd name="T11" fmla="*/ 167 h 251"/>
                  <a:gd name="T12" fmla="*/ 380 w 445"/>
                  <a:gd name="T13" fmla="*/ 167 h 251"/>
                  <a:gd name="T14" fmla="*/ 380 w 445"/>
                  <a:gd name="T15" fmla="*/ 250 h 251"/>
                  <a:gd name="T16" fmla="*/ 64 w 445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5"/>
                  <a:gd name="T28" fmla="*/ 0 h 251"/>
                  <a:gd name="T29" fmla="*/ 445 w 445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5" h="251">
                    <a:moveTo>
                      <a:pt x="64" y="250"/>
                    </a:moveTo>
                    <a:lnTo>
                      <a:pt x="64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4" y="0"/>
                    </a:lnTo>
                    <a:lnTo>
                      <a:pt x="444" y="167"/>
                    </a:lnTo>
                    <a:lnTo>
                      <a:pt x="380" y="167"/>
                    </a:lnTo>
                    <a:lnTo>
                      <a:pt x="380" y="250"/>
                    </a:lnTo>
                    <a:lnTo>
                      <a:pt x="64" y="250"/>
                    </a:lnTo>
                  </a:path>
                </a:pathLst>
              </a:custGeom>
              <a:solidFill>
                <a:schemeClr val="tx1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761" name="Rectangle 22"/>
              <p:cNvSpPr>
                <a:spLocks noChangeArrowheads="1"/>
              </p:cNvSpPr>
              <p:nvPr/>
            </p:nvSpPr>
            <p:spPr bwMode="auto">
              <a:xfrm>
                <a:off x="2619" y="2653"/>
                <a:ext cx="441" cy="502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29759" name="Rectangle 23"/>
            <p:cNvSpPr>
              <a:spLocks noChangeArrowheads="1"/>
            </p:cNvSpPr>
            <p:nvPr/>
          </p:nvSpPr>
          <p:spPr bwMode="auto">
            <a:xfrm>
              <a:off x="2721" y="2736"/>
              <a:ext cx="115" cy="2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en-GB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grpSp>
        <p:nvGrpSpPr>
          <p:cNvPr id="6" name="Group 24"/>
          <p:cNvGrpSpPr>
            <a:grpSpLocks/>
          </p:cNvGrpSpPr>
          <p:nvPr/>
        </p:nvGrpSpPr>
        <p:grpSpPr bwMode="auto">
          <a:xfrm>
            <a:off x="7073901" y="1652588"/>
            <a:ext cx="709613" cy="1193800"/>
            <a:chOff x="3823" y="2403"/>
            <a:chExt cx="447" cy="752"/>
          </a:xfrm>
        </p:grpSpPr>
        <p:grpSp>
          <p:nvGrpSpPr>
            <p:cNvPr id="29754" name="Group 25"/>
            <p:cNvGrpSpPr>
              <a:grpSpLocks/>
            </p:cNvGrpSpPr>
            <p:nvPr/>
          </p:nvGrpSpPr>
          <p:grpSpPr bwMode="auto">
            <a:xfrm>
              <a:off x="3823" y="2403"/>
              <a:ext cx="447" cy="752"/>
              <a:chOff x="3823" y="2403"/>
              <a:chExt cx="447" cy="752"/>
            </a:xfrm>
          </p:grpSpPr>
          <p:sp>
            <p:nvSpPr>
              <p:cNvPr id="29756" name="Freeform 26"/>
              <p:cNvSpPr>
                <a:spLocks/>
              </p:cNvSpPr>
              <p:nvPr/>
            </p:nvSpPr>
            <p:spPr bwMode="auto">
              <a:xfrm>
                <a:off x="3824" y="2403"/>
                <a:ext cx="446" cy="251"/>
              </a:xfrm>
              <a:custGeom>
                <a:avLst/>
                <a:gdLst>
                  <a:gd name="T0" fmla="*/ 64 w 446"/>
                  <a:gd name="T1" fmla="*/ 250 h 251"/>
                  <a:gd name="T2" fmla="*/ 64 w 446"/>
                  <a:gd name="T3" fmla="*/ 167 h 251"/>
                  <a:gd name="T4" fmla="*/ 0 w 446"/>
                  <a:gd name="T5" fmla="*/ 167 h 251"/>
                  <a:gd name="T6" fmla="*/ 0 w 446"/>
                  <a:gd name="T7" fmla="*/ 0 h 251"/>
                  <a:gd name="T8" fmla="*/ 445 w 446"/>
                  <a:gd name="T9" fmla="*/ 0 h 251"/>
                  <a:gd name="T10" fmla="*/ 445 w 446"/>
                  <a:gd name="T11" fmla="*/ 167 h 251"/>
                  <a:gd name="T12" fmla="*/ 381 w 446"/>
                  <a:gd name="T13" fmla="*/ 167 h 251"/>
                  <a:gd name="T14" fmla="*/ 381 w 446"/>
                  <a:gd name="T15" fmla="*/ 250 h 251"/>
                  <a:gd name="T16" fmla="*/ 64 w 446"/>
                  <a:gd name="T17" fmla="*/ 250 h 251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446"/>
                  <a:gd name="T28" fmla="*/ 0 h 251"/>
                  <a:gd name="T29" fmla="*/ 446 w 446"/>
                  <a:gd name="T30" fmla="*/ 251 h 251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446" h="251">
                    <a:moveTo>
                      <a:pt x="64" y="250"/>
                    </a:moveTo>
                    <a:lnTo>
                      <a:pt x="64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445" y="0"/>
                    </a:lnTo>
                    <a:lnTo>
                      <a:pt x="445" y="167"/>
                    </a:lnTo>
                    <a:lnTo>
                      <a:pt x="381" y="167"/>
                    </a:lnTo>
                    <a:lnTo>
                      <a:pt x="381" y="250"/>
                    </a:lnTo>
                    <a:lnTo>
                      <a:pt x="64" y="250"/>
                    </a:lnTo>
                  </a:path>
                </a:pathLst>
              </a:custGeom>
              <a:solidFill>
                <a:schemeClr val="tx1"/>
              </a:solidFill>
              <a:ln w="254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29757" name="Rectangle 27"/>
              <p:cNvSpPr>
                <a:spLocks noChangeArrowheads="1"/>
              </p:cNvSpPr>
              <p:nvPr/>
            </p:nvSpPr>
            <p:spPr bwMode="auto">
              <a:xfrm>
                <a:off x="3823" y="2653"/>
                <a:ext cx="441" cy="502"/>
              </a:xfrm>
              <a:prstGeom prst="rect">
                <a:avLst/>
              </a:prstGeom>
              <a:solidFill>
                <a:schemeClr val="tx1"/>
              </a:solidFill>
              <a:ln w="254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NZ" altLang="en-US"/>
              </a:p>
            </p:txBody>
          </p:sp>
        </p:grpSp>
        <p:sp>
          <p:nvSpPr>
            <p:cNvPr id="29755" name="Rectangle 28"/>
            <p:cNvSpPr>
              <a:spLocks noChangeArrowheads="1"/>
            </p:cNvSpPr>
            <p:nvPr/>
          </p:nvSpPr>
          <p:spPr bwMode="auto">
            <a:xfrm>
              <a:off x="3925" y="2736"/>
              <a:ext cx="115" cy="26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endParaRPr kumimoji="0" lang="en-GB" altLang="en-US" sz="2400" i="0">
                <a:solidFill>
                  <a:srgbClr val="000000"/>
                </a:solidFill>
                <a:latin typeface="Symbol" panose="05050102010706020507" pitchFamily="18" charset="2"/>
              </a:endParaRPr>
            </a:p>
          </p:txBody>
        </p:sp>
      </p:grpSp>
      <p:sp>
        <p:nvSpPr>
          <p:cNvPr id="1057821" name="Freeform 29"/>
          <p:cNvSpPr>
            <a:spLocks/>
          </p:cNvSpPr>
          <p:nvPr/>
        </p:nvSpPr>
        <p:spPr bwMode="auto">
          <a:xfrm>
            <a:off x="3063875" y="2451101"/>
            <a:ext cx="5016500" cy="949325"/>
          </a:xfrm>
          <a:custGeom>
            <a:avLst/>
            <a:gdLst>
              <a:gd name="T0" fmla="*/ 2147483647 w 3160"/>
              <a:gd name="T1" fmla="*/ 0 h 629"/>
              <a:gd name="T2" fmla="*/ 0 w 3160"/>
              <a:gd name="T3" fmla="*/ 0 h 629"/>
              <a:gd name="T4" fmla="*/ 0 w 3160"/>
              <a:gd name="T5" fmla="*/ 2147483647 h 629"/>
              <a:gd name="T6" fmla="*/ 2147483647 w 3160"/>
              <a:gd name="T7" fmla="*/ 2147483647 h 629"/>
              <a:gd name="T8" fmla="*/ 2147483647 w 3160"/>
              <a:gd name="T9" fmla="*/ 0 h 629"/>
              <a:gd name="T10" fmla="*/ 2147483647 w 3160"/>
              <a:gd name="T11" fmla="*/ 0 h 629"/>
              <a:gd name="T12" fmla="*/ 2147483647 w 3160"/>
              <a:gd name="T13" fmla="*/ 0 h 62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629"/>
              <a:gd name="T23" fmla="*/ 3160 w 3160"/>
              <a:gd name="T24" fmla="*/ 629 h 62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629">
                <a:moveTo>
                  <a:pt x="187" y="0"/>
                </a:moveTo>
                <a:lnTo>
                  <a:pt x="0" y="0"/>
                </a:lnTo>
                <a:lnTo>
                  <a:pt x="0" y="628"/>
                </a:lnTo>
                <a:lnTo>
                  <a:pt x="3159" y="628"/>
                </a:lnTo>
                <a:lnTo>
                  <a:pt x="3159" y="0"/>
                </a:lnTo>
                <a:lnTo>
                  <a:pt x="2979" y="0"/>
                </a:lnTo>
                <a:lnTo>
                  <a:pt x="2972" y="0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057822" name="Freeform 30"/>
          <p:cNvSpPr>
            <a:spLocks/>
          </p:cNvSpPr>
          <p:nvPr/>
        </p:nvSpPr>
        <p:spPr bwMode="auto">
          <a:xfrm>
            <a:off x="3063875" y="962026"/>
            <a:ext cx="5016500" cy="785813"/>
          </a:xfrm>
          <a:custGeom>
            <a:avLst/>
            <a:gdLst>
              <a:gd name="T0" fmla="*/ 2147483647 w 3160"/>
              <a:gd name="T1" fmla="*/ 2147483647 h 518"/>
              <a:gd name="T2" fmla="*/ 0 w 3160"/>
              <a:gd name="T3" fmla="*/ 2147483647 h 518"/>
              <a:gd name="T4" fmla="*/ 0 w 3160"/>
              <a:gd name="T5" fmla="*/ 0 h 518"/>
              <a:gd name="T6" fmla="*/ 2147483647 w 3160"/>
              <a:gd name="T7" fmla="*/ 0 h 518"/>
              <a:gd name="T8" fmla="*/ 2147483647 w 3160"/>
              <a:gd name="T9" fmla="*/ 2147483647 h 518"/>
              <a:gd name="T10" fmla="*/ 2147483647 w 3160"/>
              <a:gd name="T11" fmla="*/ 2147483647 h 518"/>
              <a:gd name="T12" fmla="*/ 2147483647 w 3160"/>
              <a:gd name="T13" fmla="*/ 2147483647 h 51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60"/>
              <a:gd name="T22" fmla="*/ 0 h 518"/>
              <a:gd name="T23" fmla="*/ 3160 w 3160"/>
              <a:gd name="T24" fmla="*/ 518 h 51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60" h="518">
                <a:moveTo>
                  <a:pt x="187" y="517"/>
                </a:moveTo>
                <a:lnTo>
                  <a:pt x="0" y="517"/>
                </a:lnTo>
                <a:lnTo>
                  <a:pt x="0" y="0"/>
                </a:lnTo>
                <a:lnTo>
                  <a:pt x="3159" y="0"/>
                </a:lnTo>
                <a:lnTo>
                  <a:pt x="3159" y="517"/>
                </a:lnTo>
                <a:lnTo>
                  <a:pt x="2979" y="517"/>
                </a:lnTo>
                <a:lnTo>
                  <a:pt x="2972" y="517"/>
                </a:lnTo>
              </a:path>
            </a:pathLst>
          </a:custGeom>
          <a:noFill/>
          <a:ln w="12700" cap="rnd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1057823" name="Line 31"/>
          <p:cNvSpPr>
            <a:spLocks noChangeShapeType="1"/>
          </p:cNvSpPr>
          <p:nvPr/>
        </p:nvSpPr>
        <p:spPr bwMode="auto">
          <a:xfrm>
            <a:off x="5426076" y="1190625"/>
            <a:ext cx="3730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8" name="Group 32"/>
          <p:cNvGrpSpPr>
            <a:grpSpLocks/>
          </p:cNvGrpSpPr>
          <p:nvPr/>
        </p:nvGrpSpPr>
        <p:grpSpPr bwMode="auto">
          <a:xfrm>
            <a:off x="4435476" y="4038601"/>
            <a:ext cx="735013" cy="1763713"/>
            <a:chOff x="1834" y="2799"/>
            <a:chExt cx="463" cy="1111"/>
          </a:xfrm>
        </p:grpSpPr>
        <p:sp>
          <p:nvSpPr>
            <p:cNvPr id="29751" name="Line 33"/>
            <p:cNvSpPr>
              <a:spLocks noChangeAspect="1" noChangeShapeType="1"/>
            </p:cNvSpPr>
            <p:nvPr/>
          </p:nvSpPr>
          <p:spPr bwMode="auto">
            <a:xfrm flipV="1">
              <a:off x="2103" y="3778"/>
              <a:ext cx="0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52" name="Rectangle 34"/>
            <p:cNvSpPr>
              <a:spLocks noChangeAspect="1" noChangeArrowheads="1"/>
            </p:cNvSpPr>
            <p:nvPr/>
          </p:nvSpPr>
          <p:spPr bwMode="auto">
            <a:xfrm>
              <a:off x="1834" y="2911"/>
              <a:ext cx="463" cy="87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kumimoji="0" lang="en-US" altLang="en-US" sz="1200" b="1" i="0">
                  <a:latin typeface="Arial" panose="020B0604020202020204" pitchFamily="34" charset="0"/>
                </a:rPr>
                <a:t>Device 2</a:t>
              </a:r>
            </a:p>
          </p:txBody>
        </p:sp>
        <p:sp>
          <p:nvSpPr>
            <p:cNvPr id="29753" name="Line 35"/>
            <p:cNvSpPr>
              <a:spLocks noChangeAspect="1" noChangeShapeType="1"/>
            </p:cNvSpPr>
            <p:nvPr/>
          </p:nvSpPr>
          <p:spPr bwMode="auto">
            <a:xfrm>
              <a:off x="2103" y="2799"/>
              <a:ext cx="0" cy="10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9" name="Group 36"/>
          <p:cNvGrpSpPr>
            <a:grpSpLocks/>
          </p:cNvGrpSpPr>
          <p:nvPr/>
        </p:nvGrpSpPr>
        <p:grpSpPr bwMode="auto">
          <a:xfrm>
            <a:off x="3292476" y="3629026"/>
            <a:ext cx="6250083" cy="409575"/>
            <a:chOff x="1114" y="2541"/>
            <a:chExt cx="3935" cy="258"/>
          </a:xfrm>
        </p:grpSpPr>
        <p:sp>
          <p:nvSpPr>
            <p:cNvPr id="29744" name="Rectangle 37"/>
            <p:cNvSpPr>
              <a:spLocks noChangeAspect="1" noChangeArrowheads="1"/>
            </p:cNvSpPr>
            <p:nvPr/>
          </p:nvSpPr>
          <p:spPr bwMode="auto">
            <a:xfrm>
              <a:off x="3725" y="2541"/>
              <a:ext cx="1324" cy="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en-US" sz="1400" i="0">
                  <a:solidFill>
                    <a:srgbClr val="000000"/>
                  </a:solidFill>
                  <a:latin typeface="Arial" panose="020B0604020202020204" pitchFamily="34" charset="0"/>
                </a:rPr>
                <a:t>Communication network</a:t>
              </a:r>
            </a:p>
          </p:txBody>
        </p:sp>
        <p:sp>
          <p:nvSpPr>
            <p:cNvPr id="29745" name="Line 38"/>
            <p:cNvSpPr>
              <a:spLocks noChangeAspect="1" noChangeShapeType="1"/>
            </p:cNvSpPr>
            <p:nvPr/>
          </p:nvSpPr>
          <p:spPr bwMode="auto">
            <a:xfrm flipV="1">
              <a:off x="2462" y="2628"/>
              <a:ext cx="0" cy="91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46" name="Line 39"/>
            <p:cNvSpPr>
              <a:spLocks noChangeAspect="1" noChangeShapeType="1"/>
            </p:cNvSpPr>
            <p:nvPr/>
          </p:nvSpPr>
          <p:spPr bwMode="auto">
            <a:xfrm>
              <a:off x="1154" y="2713"/>
              <a:ext cx="2615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47" name="Line 40"/>
            <p:cNvSpPr>
              <a:spLocks noChangeAspect="1" noChangeShapeType="1"/>
            </p:cNvSpPr>
            <p:nvPr/>
          </p:nvSpPr>
          <p:spPr bwMode="auto">
            <a:xfrm>
              <a:off x="1114" y="2793"/>
              <a:ext cx="1222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48" name="Line 41"/>
            <p:cNvSpPr>
              <a:spLocks noChangeAspect="1" noChangeShapeType="1"/>
            </p:cNvSpPr>
            <p:nvPr/>
          </p:nvSpPr>
          <p:spPr bwMode="auto">
            <a:xfrm flipV="1">
              <a:off x="1666" y="2707"/>
              <a:ext cx="0" cy="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49" name="Line 42"/>
            <p:cNvSpPr>
              <a:spLocks noChangeAspect="1" noChangeShapeType="1"/>
            </p:cNvSpPr>
            <p:nvPr/>
          </p:nvSpPr>
          <p:spPr bwMode="auto">
            <a:xfrm>
              <a:off x="2985" y="2793"/>
              <a:ext cx="78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50" name="Line 43"/>
            <p:cNvSpPr>
              <a:spLocks noChangeAspect="1" noChangeShapeType="1"/>
            </p:cNvSpPr>
            <p:nvPr/>
          </p:nvSpPr>
          <p:spPr bwMode="auto">
            <a:xfrm flipV="1">
              <a:off x="3257" y="2707"/>
              <a:ext cx="0" cy="9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10" name="Group 44"/>
          <p:cNvGrpSpPr>
            <a:grpSpLocks/>
          </p:cNvGrpSpPr>
          <p:nvPr/>
        </p:nvGrpSpPr>
        <p:grpSpPr bwMode="auto">
          <a:xfrm>
            <a:off x="5551489" y="3911601"/>
            <a:ext cx="712787" cy="1890713"/>
            <a:chOff x="2537" y="2719"/>
            <a:chExt cx="449" cy="1191"/>
          </a:xfrm>
        </p:grpSpPr>
        <p:sp>
          <p:nvSpPr>
            <p:cNvPr id="29741" name="Line 45"/>
            <p:cNvSpPr>
              <a:spLocks noChangeAspect="1" noChangeShapeType="1"/>
            </p:cNvSpPr>
            <p:nvPr/>
          </p:nvSpPr>
          <p:spPr bwMode="auto">
            <a:xfrm flipV="1">
              <a:off x="2740" y="3778"/>
              <a:ext cx="0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42" name="Rectangle 46"/>
            <p:cNvSpPr>
              <a:spLocks noChangeAspect="1" noChangeArrowheads="1"/>
            </p:cNvSpPr>
            <p:nvPr/>
          </p:nvSpPr>
          <p:spPr bwMode="auto">
            <a:xfrm>
              <a:off x="2537" y="2911"/>
              <a:ext cx="449" cy="87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kumimoji="0" lang="en-US" altLang="en-US" sz="1200" b="1" i="0">
                  <a:latin typeface="Arial" panose="020B0604020202020204" pitchFamily="34" charset="0"/>
                </a:rPr>
                <a:t>Device 3</a:t>
              </a:r>
            </a:p>
          </p:txBody>
        </p:sp>
        <p:sp>
          <p:nvSpPr>
            <p:cNvPr id="29743" name="Line 47"/>
            <p:cNvSpPr>
              <a:spLocks noChangeAspect="1" noChangeShapeType="1"/>
            </p:cNvSpPr>
            <p:nvPr/>
          </p:nvSpPr>
          <p:spPr bwMode="auto">
            <a:xfrm>
              <a:off x="2740" y="2719"/>
              <a:ext cx="0" cy="18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11" name="Group 48"/>
          <p:cNvGrpSpPr>
            <a:grpSpLocks/>
          </p:cNvGrpSpPr>
          <p:nvPr/>
        </p:nvGrpSpPr>
        <p:grpSpPr bwMode="auto">
          <a:xfrm>
            <a:off x="6688139" y="4038601"/>
            <a:ext cx="719137" cy="1763713"/>
            <a:chOff x="3253" y="2799"/>
            <a:chExt cx="453" cy="1111"/>
          </a:xfrm>
        </p:grpSpPr>
        <p:sp>
          <p:nvSpPr>
            <p:cNvPr id="29738" name="Line 49"/>
            <p:cNvSpPr>
              <a:spLocks noChangeAspect="1" noChangeShapeType="1"/>
            </p:cNvSpPr>
            <p:nvPr/>
          </p:nvSpPr>
          <p:spPr bwMode="auto">
            <a:xfrm flipV="1">
              <a:off x="3456" y="3778"/>
              <a:ext cx="0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39" name="Rectangle 50"/>
            <p:cNvSpPr>
              <a:spLocks noChangeAspect="1" noChangeArrowheads="1"/>
            </p:cNvSpPr>
            <p:nvPr/>
          </p:nvSpPr>
          <p:spPr bwMode="auto">
            <a:xfrm>
              <a:off x="3253" y="2911"/>
              <a:ext cx="453" cy="87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</a:pPr>
              <a:r>
                <a:rPr kumimoji="0" lang="en-US" altLang="en-US" sz="1200" b="1" i="0">
                  <a:latin typeface="Arial" panose="020B0604020202020204" pitchFamily="34" charset="0"/>
                </a:rPr>
                <a:t>Device 4</a:t>
              </a:r>
            </a:p>
          </p:txBody>
        </p:sp>
        <p:sp>
          <p:nvSpPr>
            <p:cNvPr id="29740" name="Line 51"/>
            <p:cNvSpPr>
              <a:spLocks noChangeAspect="1" noChangeShapeType="1"/>
            </p:cNvSpPr>
            <p:nvPr/>
          </p:nvSpPr>
          <p:spPr bwMode="auto">
            <a:xfrm>
              <a:off x="3456" y="2799"/>
              <a:ext cx="0" cy="10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12" name="Group 52"/>
          <p:cNvGrpSpPr>
            <a:grpSpLocks/>
          </p:cNvGrpSpPr>
          <p:nvPr/>
        </p:nvGrpSpPr>
        <p:grpSpPr bwMode="auto">
          <a:xfrm>
            <a:off x="3505201" y="4038601"/>
            <a:ext cx="720725" cy="1763713"/>
            <a:chOff x="1248" y="2799"/>
            <a:chExt cx="454" cy="1111"/>
          </a:xfrm>
        </p:grpSpPr>
        <p:sp>
          <p:nvSpPr>
            <p:cNvPr id="29735" name="Line 53"/>
            <p:cNvSpPr>
              <a:spLocks noChangeAspect="1" noChangeShapeType="1"/>
            </p:cNvSpPr>
            <p:nvPr/>
          </p:nvSpPr>
          <p:spPr bwMode="auto">
            <a:xfrm flipV="1">
              <a:off x="1506" y="3778"/>
              <a:ext cx="0" cy="1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29736" name="Rectangle 54"/>
            <p:cNvSpPr>
              <a:spLocks noChangeAspect="1" noChangeArrowheads="1"/>
            </p:cNvSpPr>
            <p:nvPr/>
          </p:nvSpPr>
          <p:spPr bwMode="auto">
            <a:xfrm>
              <a:off x="1248" y="2911"/>
              <a:ext cx="454" cy="87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Ctr="1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50000"/>
                </a:spcBef>
              </a:pPr>
              <a:r>
                <a:rPr kumimoji="0" lang="en-US" altLang="en-US" sz="1200" b="1" i="0">
                  <a:latin typeface="Arial" panose="020B0604020202020204" pitchFamily="34" charset="0"/>
                </a:rPr>
                <a:t>Device 1</a:t>
              </a:r>
            </a:p>
          </p:txBody>
        </p:sp>
        <p:sp>
          <p:nvSpPr>
            <p:cNvPr id="29737" name="Line 55"/>
            <p:cNvSpPr>
              <a:spLocks noChangeAspect="1" noChangeShapeType="1"/>
            </p:cNvSpPr>
            <p:nvPr/>
          </p:nvSpPr>
          <p:spPr bwMode="auto">
            <a:xfrm>
              <a:off x="1506" y="2799"/>
              <a:ext cx="0" cy="106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1057848" name="Rectangle 56"/>
          <p:cNvSpPr>
            <a:spLocks noChangeAspect="1" noChangeArrowheads="1"/>
          </p:cNvSpPr>
          <p:nvPr/>
        </p:nvSpPr>
        <p:spPr bwMode="auto">
          <a:xfrm>
            <a:off x="3673475" y="4772026"/>
            <a:ext cx="2209800" cy="3095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600" b="1" i="0" dirty="0">
                <a:solidFill>
                  <a:srgbClr val="000000"/>
                </a:solidFill>
                <a:latin typeface="Arial" panose="020B0604020202020204" pitchFamily="34" charset="0"/>
              </a:rPr>
              <a:t>Application A</a:t>
            </a:r>
          </a:p>
        </p:txBody>
      </p:sp>
      <p:sp>
        <p:nvSpPr>
          <p:cNvPr id="1057849" name="Rectangle 57"/>
          <p:cNvSpPr>
            <a:spLocks noChangeAspect="1" noChangeArrowheads="1"/>
          </p:cNvSpPr>
          <p:nvPr/>
        </p:nvSpPr>
        <p:spPr bwMode="auto">
          <a:xfrm>
            <a:off x="3581401" y="5233988"/>
            <a:ext cx="593725" cy="3095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200" b="1" i="0" dirty="0">
                <a:solidFill>
                  <a:srgbClr val="000000"/>
                </a:solidFill>
                <a:latin typeface="Arial" panose="020B0604020202020204" pitchFamily="34" charset="0"/>
              </a:rPr>
              <a:t>Appl. C</a:t>
            </a:r>
          </a:p>
        </p:txBody>
      </p:sp>
      <p:sp>
        <p:nvSpPr>
          <p:cNvPr id="1057850" name="Rectangle 58"/>
          <p:cNvSpPr>
            <a:spLocks noChangeAspect="1" noChangeArrowheads="1"/>
          </p:cNvSpPr>
          <p:nvPr/>
        </p:nvSpPr>
        <p:spPr bwMode="auto">
          <a:xfrm>
            <a:off x="5654676" y="5153026"/>
            <a:ext cx="1363663" cy="30956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kumimoji="0" lang="en-US" altLang="en-US" sz="1600" i="0" dirty="0">
                <a:solidFill>
                  <a:srgbClr val="000000"/>
                </a:solidFill>
                <a:latin typeface="Arial" panose="020B0604020202020204" pitchFamily="34" charset="0"/>
              </a:rPr>
              <a:t>Application B</a:t>
            </a:r>
          </a:p>
        </p:txBody>
      </p:sp>
      <p:sp>
        <p:nvSpPr>
          <p:cNvPr id="1057851" name="Line 59"/>
          <p:cNvSpPr>
            <a:spLocks noChangeShapeType="1"/>
          </p:cNvSpPr>
          <p:nvPr/>
        </p:nvSpPr>
        <p:spPr bwMode="auto">
          <a:xfrm>
            <a:off x="3673475" y="2562225"/>
            <a:ext cx="228600" cy="2209800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2" name="Line 60"/>
          <p:cNvSpPr>
            <a:spLocks noChangeShapeType="1"/>
          </p:cNvSpPr>
          <p:nvPr/>
        </p:nvSpPr>
        <p:spPr bwMode="auto">
          <a:xfrm flipH="1">
            <a:off x="4816475" y="2638425"/>
            <a:ext cx="609600" cy="2133600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3" name="Line 61"/>
          <p:cNvSpPr>
            <a:spLocks noChangeShapeType="1"/>
          </p:cNvSpPr>
          <p:nvPr/>
        </p:nvSpPr>
        <p:spPr bwMode="auto">
          <a:xfrm flipH="1">
            <a:off x="5740401" y="2714626"/>
            <a:ext cx="1514475" cy="2066925"/>
          </a:xfrm>
          <a:prstGeom prst="line">
            <a:avLst/>
          </a:prstGeom>
          <a:noFill/>
          <a:ln w="38100" cmpd="dbl">
            <a:solidFill>
              <a:schemeClr val="tx2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4" name="AutoShape 62"/>
          <p:cNvSpPr>
            <a:spLocks noChangeAspect="1" noChangeArrowheads="1"/>
          </p:cNvSpPr>
          <p:nvPr/>
        </p:nvSpPr>
        <p:spPr bwMode="auto">
          <a:xfrm>
            <a:off x="3292475" y="5762626"/>
            <a:ext cx="4191000" cy="309563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>
            <a:solidFill>
              <a:schemeClr val="bg2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600" i="0">
                <a:solidFill>
                  <a:srgbClr val="000000"/>
                </a:solidFill>
                <a:latin typeface="Arial" panose="020B0604020202020204" pitchFamily="34" charset="0"/>
              </a:rPr>
              <a:t>Controlled process/machines</a:t>
            </a:r>
          </a:p>
        </p:txBody>
      </p:sp>
      <p:sp>
        <p:nvSpPr>
          <p:cNvPr id="1057855" name="Line 63"/>
          <p:cNvSpPr>
            <a:spLocks noChangeShapeType="1"/>
          </p:cNvSpPr>
          <p:nvPr/>
        </p:nvSpPr>
        <p:spPr bwMode="auto">
          <a:xfrm>
            <a:off x="5426076" y="1038225"/>
            <a:ext cx="3730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6" name="Line 64"/>
          <p:cNvSpPr>
            <a:spLocks noChangeShapeType="1"/>
          </p:cNvSpPr>
          <p:nvPr/>
        </p:nvSpPr>
        <p:spPr bwMode="auto">
          <a:xfrm>
            <a:off x="5562601" y="3328988"/>
            <a:ext cx="3730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7" name="Line 65"/>
          <p:cNvSpPr>
            <a:spLocks noChangeShapeType="1"/>
          </p:cNvSpPr>
          <p:nvPr/>
        </p:nvSpPr>
        <p:spPr bwMode="auto">
          <a:xfrm>
            <a:off x="6324601" y="2338388"/>
            <a:ext cx="3730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57858" name="Line 66"/>
          <p:cNvSpPr>
            <a:spLocks noChangeShapeType="1"/>
          </p:cNvSpPr>
          <p:nvPr/>
        </p:nvSpPr>
        <p:spPr bwMode="auto">
          <a:xfrm>
            <a:off x="4419601" y="2338388"/>
            <a:ext cx="3730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29733" name="Text Box 67"/>
          <p:cNvSpPr txBox="1">
            <a:spLocks noChangeArrowheads="1"/>
          </p:cNvSpPr>
          <p:nvPr/>
        </p:nvSpPr>
        <p:spPr bwMode="auto">
          <a:xfrm>
            <a:off x="8301038" y="1876425"/>
            <a:ext cx="1475084" cy="8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latin typeface="Arial" panose="020B0604020202020204" pitchFamily="34" charset="0"/>
              </a:rPr>
              <a:t>Application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=</a:t>
            </a:r>
          </a:p>
          <a:p>
            <a:pPr>
              <a:lnSpc>
                <a:spcPct val="90000"/>
              </a:lnSpc>
            </a:pPr>
            <a:r>
              <a:rPr kumimoji="0" lang="en-US" altLang="en-US" sz="1400" b="1" i="0">
                <a:latin typeface="Arial" panose="020B0604020202020204" pitchFamily="34" charset="0"/>
              </a:rPr>
              <a:t>Function Block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Network</a:t>
            </a:r>
          </a:p>
        </p:txBody>
      </p:sp>
      <p:sp>
        <p:nvSpPr>
          <p:cNvPr id="1057860" name="Text Box 68"/>
          <p:cNvSpPr txBox="1">
            <a:spLocks noChangeArrowheads="1"/>
          </p:cNvSpPr>
          <p:nvPr/>
        </p:nvSpPr>
        <p:spPr bwMode="auto">
          <a:xfrm>
            <a:off x="7778751" y="4162426"/>
            <a:ext cx="1745991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latin typeface="Arial" panose="020B0604020202020204" pitchFamily="34" charset="0"/>
              </a:rPr>
              <a:t>System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=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Communication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Network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+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Devices </a:t>
            </a:r>
            <a:br>
              <a:rPr kumimoji="0" lang="en-US" altLang="en-US" sz="1400" b="1" i="0">
                <a:latin typeface="Arial" panose="020B0604020202020204" pitchFamily="34" charset="0"/>
              </a:rPr>
            </a:br>
            <a:r>
              <a:rPr kumimoji="0" lang="en-US" altLang="en-US" sz="1400" b="1" i="0">
                <a:latin typeface="Arial" panose="020B0604020202020204" pitchFamily="34" charset="0"/>
              </a:rPr>
              <a:t>+</a:t>
            </a:r>
          </a:p>
          <a:p>
            <a:pPr>
              <a:lnSpc>
                <a:spcPct val="90000"/>
              </a:lnSpc>
            </a:pPr>
            <a:r>
              <a:rPr kumimoji="0" lang="en-US" altLang="en-US" sz="1400" b="1" i="0">
                <a:latin typeface="Arial" panose="020B0604020202020204" pitchFamily="34" charset="0"/>
              </a:rPr>
              <a:t>Process/Machines</a:t>
            </a:r>
          </a:p>
        </p:txBody>
      </p:sp>
      <p:sp>
        <p:nvSpPr>
          <p:cNvPr id="70" name="TextBox 69"/>
          <p:cNvSpPr txBox="1"/>
          <p:nvPr/>
        </p:nvSpPr>
        <p:spPr>
          <a:xfrm flipH="1">
            <a:off x="8651746" y="402708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52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57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57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57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57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57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57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57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57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57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57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057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057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057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57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57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0578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578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 nodeType="clickPar">
                      <p:stCondLst>
                        <p:cond delay="indefinite"/>
                      </p:stCondLst>
                      <p:childTnLst>
                        <p:par>
                          <p:cTn id="1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057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057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578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578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 nodeType="clickPar">
                      <p:stCondLst>
                        <p:cond delay="indefinite"/>
                      </p:stCondLst>
                      <p:childTnLst>
                        <p:par>
                          <p:cTn id="1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57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57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0578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0578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 nodeType="clickPar">
                      <p:stCondLst>
                        <p:cond delay="indefinite"/>
                      </p:stCondLst>
                      <p:childTnLst>
                        <p:par>
                          <p:cTn id="1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53" dur="500"/>
                                        <p:tgtEl>
                                          <p:spTgt spid="105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 nodeType="clickPar">
                      <p:stCondLst>
                        <p:cond delay="indefinite"/>
                      </p:stCondLst>
                      <p:childTnLst>
                        <p:par>
                          <p:cTn id="1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6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57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1057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10578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0578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7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7795" grpId="0" animBg="1"/>
      <p:bldP spid="1057796" grpId="0" animBg="1"/>
      <p:bldP spid="1057797" grpId="0" animBg="1"/>
      <p:bldP spid="1057798" grpId="0" animBg="1"/>
      <p:bldP spid="1057799" grpId="0" animBg="1"/>
      <p:bldP spid="1057800" grpId="0" animBg="1"/>
      <p:bldP spid="1057801" grpId="0" animBg="1"/>
      <p:bldP spid="1057802" grpId="0" animBg="1"/>
      <p:bldP spid="1057803" grpId="0" animBg="1"/>
      <p:bldP spid="1057804" grpId="0" autoUpdateAnimBg="0"/>
      <p:bldP spid="1057805" grpId="0" autoUpdateAnimBg="0"/>
      <p:bldP spid="1057821" grpId="0" animBg="1"/>
      <p:bldP spid="1057822" grpId="0" animBg="1"/>
      <p:bldP spid="1057823" grpId="0" animBg="1"/>
      <p:bldP spid="1057848" grpId="0" animBg="1" autoUpdateAnimBg="0"/>
      <p:bldP spid="1057849" grpId="0" animBg="1" autoUpdateAnimBg="0"/>
      <p:bldP spid="1057850" grpId="0" animBg="1" autoUpdateAnimBg="0"/>
      <p:bldP spid="1057851" grpId="0" animBg="1"/>
      <p:bldP spid="1057852" grpId="0" animBg="1"/>
      <p:bldP spid="1057853" grpId="0" animBg="1"/>
      <p:bldP spid="1057854" grpId="0" animBg="1" autoUpdateAnimBg="0"/>
      <p:bldP spid="1057855" grpId="0" animBg="1"/>
      <p:bldP spid="1057856" grpId="0" animBg="1"/>
      <p:bldP spid="1057857" grpId="0" animBg="1"/>
      <p:bldP spid="1057858" grpId="0" animBg="1"/>
      <p:bldP spid="1057860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68F39553-B93C-49A7-8A46-033F7675D9D8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44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439189" y="-15576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Device Model</a:t>
            </a: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0" y="914401"/>
            <a:ext cx="5482270" cy="719171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/>
              <a:t>Device = Container for Resources</a:t>
            </a:r>
          </a:p>
          <a:p>
            <a:pPr eaLnBrk="1" hangingPunct="1"/>
            <a:r>
              <a:rPr lang="en-US" altLang="en-US" sz="1800"/>
              <a:t>Device provides Communications &amp; Process Interfaces</a:t>
            </a:r>
          </a:p>
        </p:txBody>
      </p:sp>
      <p:sp>
        <p:nvSpPr>
          <p:cNvPr id="30725" name="Rectangle 4"/>
          <p:cNvSpPr>
            <a:spLocks noChangeArrowheads="1"/>
          </p:cNvSpPr>
          <p:nvPr/>
        </p:nvSpPr>
        <p:spPr bwMode="auto">
          <a:xfrm>
            <a:off x="2955925" y="2471739"/>
            <a:ext cx="5949950" cy="2840037"/>
          </a:xfrm>
          <a:prstGeom prst="rect">
            <a:avLst/>
          </a:prstGeom>
          <a:solidFill>
            <a:srgbClr val="FFFFFF"/>
          </a:solidFill>
          <a:ln w="508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26" name="Rectangle 5"/>
          <p:cNvSpPr>
            <a:spLocks noChangeArrowheads="1"/>
          </p:cNvSpPr>
          <p:nvPr/>
        </p:nvSpPr>
        <p:spPr bwMode="auto">
          <a:xfrm>
            <a:off x="7443789" y="2841626"/>
            <a:ext cx="1277937" cy="201136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27" name="Rectangle 6"/>
          <p:cNvSpPr>
            <a:spLocks noChangeArrowheads="1"/>
          </p:cNvSpPr>
          <p:nvPr/>
        </p:nvSpPr>
        <p:spPr bwMode="auto">
          <a:xfrm>
            <a:off x="3051175" y="2841626"/>
            <a:ext cx="1276350" cy="201136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28" name="Rectangle 7"/>
          <p:cNvSpPr>
            <a:spLocks noChangeArrowheads="1"/>
          </p:cNvSpPr>
          <p:nvPr/>
        </p:nvSpPr>
        <p:spPr bwMode="auto">
          <a:xfrm>
            <a:off x="5246689" y="2841626"/>
            <a:ext cx="1277937" cy="2011363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29" name="Rectangle 8"/>
          <p:cNvSpPr>
            <a:spLocks noChangeArrowheads="1"/>
          </p:cNvSpPr>
          <p:nvPr/>
        </p:nvSpPr>
        <p:spPr bwMode="auto">
          <a:xfrm>
            <a:off x="3790950" y="4224338"/>
            <a:ext cx="2084388" cy="254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30" name="Rectangle 9"/>
          <p:cNvSpPr>
            <a:spLocks noChangeArrowheads="1"/>
          </p:cNvSpPr>
          <p:nvPr/>
        </p:nvSpPr>
        <p:spPr bwMode="auto">
          <a:xfrm>
            <a:off x="7543800" y="4224338"/>
            <a:ext cx="1898650" cy="2540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31" name="Rectangle 10"/>
          <p:cNvSpPr>
            <a:spLocks noChangeArrowheads="1"/>
          </p:cNvSpPr>
          <p:nvPr/>
        </p:nvSpPr>
        <p:spPr bwMode="auto">
          <a:xfrm>
            <a:off x="2419351" y="3675063"/>
            <a:ext cx="7026275" cy="25241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32" name="Rectangle 11"/>
          <p:cNvSpPr>
            <a:spLocks noChangeArrowheads="1"/>
          </p:cNvSpPr>
          <p:nvPr/>
        </p:nvSpPr>
        <p:spPr bwMode="auto">
          <a:xfrm>
            <a:off x="5089525" y="1922464"/>
            <a:ext cx="1954062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i="0">
                <a:solidFill>
                  <a:srgbClr val="000000"/>
                </a:solidFill>
                <a:latin typeface="Arial" panose="020B0604020202020204" pitchFamily="34" charset="0"/>
              </a:rPr>
              <a:t>Communication link(s)</a:t>
            </a:r>
          </a:p>
        </p:txBody>
      </p:sp>
      <p:sp>
        <p:nvSpPr>
          <p:cNvPr id="30733" name="Rectangle 12"/>
          <p:cNvSpPr>
            <a:spLocks noChangeArrowheads="1"/>
          </p:cNvSpPr>
          <p:nvPr/>
        </p:nvSpPr>
        <p:spPr bwMode="auto">
          <a:xfrm>
            <a:off x="3171826" y="3113089"/>
            <a:ext cx="1147751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Resource x</a:t>
            </a:r>
          </a:p>
        </p:txBody>
      </p:sp>
      <p:sp>
        <p:nvSpPr>
          <p:cNvPr id="30734" name="Rectangle 13"/>
          <p:cNvSpPr>
            <a:spLocks noChangeArrowheads="1"/>
          </p:cNvSpPr>
          <p:nvPr/>
        </p:nvSpPr>
        <p:spPr bwMode="auto">
          <a:xfrm>
            <a:off x="4886326" y="5588001"/>
            <a:ext cx="2401299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i="0">
                <a:solidFill>
                  <a:srgbClr val="000000"/>
                </a:solidFill>
                <a:latin typeface="Arial" panose="020B0604020202020204" pitchFamily="34" charset="0"/>
              </a:rPr>
              <a:t>Controlled process/machine</a:t>
            </a:r>
          </a:p>
        </p:txBody>
      </p:sp>
      <p:sp>
        <p:nvSpPr>
          <p:cNvPr id="30735" name="Rectangle 14"/>
          <p:cNvSpPr>
            <a:spLocks noChangeArrowheads="1"/>
          </p:cNvSpPr>
          <p:nvPr/>
        </p:nvSpPr>
        <p:spPr bwMode="auto">
          <a:xfrm>
            <a:off x="7566026" y="3113089"/>
            <a:ext cx="1138133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Resource z</a:t>
            </a:r>
          </a:p>
        </p:txBody>
      </p:sp>
      <p:sp>
        <p:nvSpPr>
          <p:cNvPr id="30736" name="Rectangle 15"/>
          <p:cNvSpPr>
            <a:spLocks noChangeArrowheads="1"/>
          </p:cNvSpPr>
          <p:nvPr/>
        </p:nvSpPr>
        <p:spPr bwMode="auto">
          <a:xfrm>
            <a:off x="5365751" y="3113089"/>
            <a:ext cx="1147751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Resource y</a:t>
            </a:r>
          </a:p>
        </p:txBody>
      </p:sp>
      <p:sp>
        <p:nvSpPr>
          <p:cNvPr id="30737" name="Rectangle 16"/>
          <p:cNvSpPr>
            <a:spLocks noChangeArrowheads="1"/>
          </p:cNvSpPr>
          <p:nvPr/>
        </p:nvSpPr>
        <p:spPr bwMode="auto">
          <a:xfrm>
            <a:off x="8074026" y="4213226"/>
            <a:ext cx="1229505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i="0">
                <a:solidFill>
                  <a:srgbClr val="000000"/>
                </a:solidFill>
                <a:latin typeface="Arial" panose="020B0604020202020204" pitchFamily="34" charset="0"/>
              </a:rPr>
              <a:t>Application B</a:t>
            </a:r>
          </a:p>
        </p:txBody>
      </p:sp>
      <p:sp>
        <p:nvSpPr>
          <p:cNvPr id="30738" name="Rectangle 17"/>
          <p:cNvSpPr>
            <a:spLocks noChangeArrowheads="1"/>
          </p:cNvSpPr>
          <p:nvPr/>
        </p:nvSpPr>
        <p:spPr bwMode="auto">
          <a:xfrm>
            <a:off x="4135439" y="4213226"/>
            <a:ext cx="1239123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i="0">
                <a:solidFill>
                  <a:srgbClr val="000000"/>
                </a:solidFill>
                <a:latin typeface="Arial" panose="020B0604020202020204" pitchFamily="34" charset="0"/>
              </a:rPr>
              <a:t>Application C</a:t>
            </a:r>
          </a:p>
        </p:txBody>
      </p:sp>
      <p:sp>
        <p:nvSpPr>
          <p:cNvPr id="30739" name="Rectangle 18"/>
          <p:cNvSpPr>
            <a:spLocks noChangeArrowheads="1"/>
          </p:cNvSpPr>
          <p:nvPr/>
        </p:nvSpPr>
        <p:spPr bwMode="auto">
          <a:xfrm>
            <a:off x="5329238" y="3663951"/>
            <a:ext cx="1219630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i="0">
                <a:solidFill>
                  <a:srgbClr val="000000"/>
                </a:solidFill>
                <a:latin typeface="Arial" panose="020B0604020202020204" pitchFamily="34" charset="0"/>
              </a:rPr>
              <a:t>Application A</a:t>
            </a:r>
          </a:p>
        </p:txBody>
      </p:sp>
      <p:sp>
        <p:nvSpPr>
          <p:cNvPr id="30740" name="Line 19"/>
          <p:cNvSpPr>
            <a:spLocks noChangeShapeType="1"/>
          </p:cNvSpPr>
          <p:nvPr/>
        </p:nvSpPr>
        <p:spPr bwMode="auto">
          <a:xfrm>
            <a:off x="5891213" y="5324475"/>
            <a:ext cx="0" cy="261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741" name="Line 20"/>
          <p:cNvSpPr>
            <a:spLocks noChangeShapeType="1"/>
          </p:cNvSpPr>
          <p:nvPr/>
        </p:nvSpPr>
        <p:spPr bwMode="auto">
          <a:xfrm>
            <a:off x="5891213" y="2209800"/>
            <a:ext cx="0" cy="2619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0742" name="Rectangle 21"/>
          <p:cNvSpPr>
            <a:spLocks noChangeArrowheads="1"/>
          </p:cNvSpPr>
          <p:nvPr/>
        </p:nvSpPr>
        <p:spPr bwMode="auto">
          <a:xfrm>
            <a:off x="7343776" y="2197101"/>
            <a:ext cx="1623843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Device boundary</a:t>
            </a:r>
          </a:p>
        </p:txBody>
      </p:sp>
      <p:sp>
        <p:nvSpPr>
          <p:cNvPr id="30743" name="Rectangle 22"/>
          <p:cNvSpPr>
            <a:spLocks noChangeArrowheads="1"/>
          </p:cNvSpPr>
          <p:nvPr/>
        </p:nvSpPr>
        <p:spPr bwMode="auto">
          <a:xfrm>
            <a:off x="2959100" y="2474913"/>
            <a:ext cx="5945188" cy="4508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44" name="Rectangle 23"/>
          <p:cNvSpPr>
            <a:spLocks noChangeArrowheads="1"/>
          </p:cNvSpPr>
          <p:nvPr/>
        </p:nvSpPr>
        <p:spPr bwMode="auto">
          <a:xfrm>
            <a:off x="2959100" y="4764088"/>
            <a:ext cx="5945188" cy="5461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0745" name="Rectangle 24"/>
          <p:cNvSpPr>
            <a:spLocks noChangeArrowheads="1"/>
          </p:cNvSpPr>
          <p:nvPr/>
        </p:nvSpPr>
        <p:spPr bwMode="auto">
          <a:xfrm>
            <a:off x="4725988" y="2563814"/>
            <a:ext cx="2548776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Communication interface(s)</a:t>
            </a:r>
          </a:p>
        </p:txBody>
      </p:sp>
      <p:sp>
        <p:nvSpPr>
          <p:cNvPr id="30746" name="Rectangle 25"/>
          <p:cNvSpPr>
            <a:spLocks noChangeArrowheads="1"/>
          </p:cNvSpPr>
          <p:nvPr/>
        </p:nvSpPr>
        <p:spPr bwMode="auto">
          <a:xfrm>
            <a:off x="5116513" y="4918076"/>
            <a:ext cx="1893148" cy="283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400" b="1" i="0">
                <a:solidFill>
                  <a:srgbClr val="000000"/>
                </a:solidFill>
                <a:latin typeface="Arial" panose="020B0604020202020204" pitchFamily="34" charset="0"/>
              </a:rPr>
              <a:t>Process interface(s)</a:t>
            </a:r>
          </a:p>
        </p:txBody>
      </p:sp>
    </p:spTree>
    <p:extLst>
      <p:ext uri="{BB962C8B-B14F-4D97-AF65-F5344CB8AC3E}">
        <p14:creationId xmlns:p14="http://schemas.microsoft.com/office/powerpoint/2010/main" val="16867202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8F27E90C-B9EC-4AA8-B42F-01ABBF006F81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45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Rectangle 2"/>
          <p:cNvSpPr>
            <a:spLocks noChangeArrowheads="1"/>
          </p:cNvSpPr>
          <p:nvPr/>
        </p:nvSpPr>
        <p:spPr bwMode="auto">
          <a:xfrm>
            <a:off x="3698876" y="3076575"/>
            <a:ext cx="4792663" cy="151765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48" name="Freeform 3"/>
          <p:cNvSpPr>
            <a:spLocks/>
          </p:cNvSpPr>
          <p:nvPr/>
        </p:nvSpPr>
        <p:spPr bwMode="auto">
          <a:xfrm>
            <a:off x="3819526" y="4257676"/>
            <a:ext cx="2771775" cy="276225"/>
          </a:xfrm>
          <a:custGeom>
            <a:avLst/>
            <a:gdLst>
              <a:gd name="T0" fmla="*/ 2147483647 w 1746"/>
              <a:gd name="T1" fmla="*/ 0 h 174"/>
              <a:gd name="T2" fmla="*/ 2147483647 w 1746"/>
              <a:gd name="T3" fmla="*/ 0 h 174"/>
              <a:gd name="T4" fmla="*/ 2147483647 w 1746"/>
              <a:gd name="T5" fmla="*/ 2147483647 h 174"/>
              <a:gd name="T6" fmla="*/ 0 w 1746"/>
              <a:gd name="T7" fmla="*/ 2147483647 h 174"/>
              <a:gd name="T8" fmla="*/ 0 w 1746"/>
              <a:gd name="T9" fmla="*/ 2147483647 h 174"/>
              <a:gd name="T10" fmla="*/ 2147483647 w 1746"/>
              <a:gd name="T11" fmla="*/ 2147483647 h 1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46"/>
              <a:gd name="T19" fmla="*/ 0 h 174"/>
              <a:gd name="T20" fmla="*/ 1746 w 1746"/>
              <a:gd name="T21" fmla="*/ 174 h 1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46" h="174">
                <a:moveTo>
                  <a:pt x="1680" y="0"/>
                </a:moveTo>
                <a:lnTo>
                  <a:pt x="1746" y="0"/>
                </a:lnTo>
                <a:lnTo>
                  <a:pt x="1746" y="174"/>
                </a:lnTo>
                <a:lnTo>
                  <a:pt x="0" y="174"/>
                </a:lnTo>
                <a:lnTo>
                  <a:pt x="0" y="6"/>
                </a:lnTo>
                <a:lnTo>
                  <a:pt x="168" y="6"/>
                </a:ln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529263" y="3305176"/>
            <a:ext cx="2563812" cy="1177925"/>
            <a:chOff x="2523" y="2082"/>
            <a:chExt cx="1615" cy="742"/>
          </a:xfrm>
        </p:grpSpPr>
        <p:sp>
          <p:nvSpPr>
            <p:cNvPr id="31806" name="Freeform 5"/>
            <p:cNvSpPr>
              <a:spLocks/>
            </p:cNvSpPr>
            <p:nvPr/>
          </p:nvSpPr>
          <p:spPr bwMode="auto">
            <a:xfrm>
              <a:off x="2523" y="2082"/>
              <a:ext cx="1615" cy="145"/>
            </a:xfrm>
            <a:custGeom>
              <a:avLst/>
              <a:gdLst>
                <a:gd name="T0" fmla="*/ 126 w 1633"/>
                <a:gd name="T1" fmla="*/ 144 h 145"/>
                <a:gd name="T2" fmla="*/ 0 w 1633"/>
                <a:gd name="T3" fmla="*/ 144 h 145"/>
                <a:gd name="T4" fmla="*/ 0 w 1633"/>
                <a:gd name="T5" fmla="*/ 0 h 145"/>
                <a:gd name="T6" fmla="*/ 1397 w 1633"/>
                <a:gd name="T7" fmla="*/ 0 h 145"/>
                <a:gd name="T8" fmla="*/ 1397 w 1633"/>
                <a:gd name="T9" fmla="*/ 144 h 145"/>
                <a:gd name="T10" fmla="*/ 1315 w 1633"/>
                <a:gd name="T11" fmla="*/ 144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33"/>
                <a:gd name="T19" fmla="*/ 0 h 145"/>
                <a:gd name="T20" fmla="*/ 1633 w 1633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33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632" y="0"/>
                  </a:lnTo>
                  <a:lnTo>
                    <a:pt x="1632" y="144"/>
                  </a:lnTo>
                  <a:lnTo>
                    <a:pt x="1536" y="144"/>
                  </a:lnTo>
                </a:path>
              </a:pathLst>
            </a:custGeom>
            <a:noFill/>
            <a:ln w="38100" cap="sq">
              <a:solidFill>
                <a:srgbClr val="FF00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1807" name="Freeform 6"/>
            <p:cNvSpPr>
              <a:spLocks/>
            </p:cNvSpPr>
            <p:nvPr/>
          </p:nvSpPr>
          <p:spPr bwMode="auto">
            <a:xfrm>
              <a:off x="2529" y="2676"/>
              <a:ext cx="1596" cy="148"/>
            </a:xfrm>
            <a:custGeom>
              <a:avLst/>
              <a:gdLst>
                <a:gd name="T0" fmla="*/ 147 w 1596"/>
                <a:gd name="T1" fmla="*/ 0 h 148"/>
                <a:gd name="T2" fmla="*/ 0 w 1596"/>
                <a:gd name="T3" fmla="*/ 4 h 148"/>
                <a:gd name="T4" fmla="*/ 0 w 1596"/>
                <a:gd name="T5" fmla="*/ 148 h 148"/>
                <a:gd name="T6" fmla="*/ 1596 w 1596"/>
                <a:gd name="T7" fmla="*/ 148 h 148"/>
                <a:gd name="T8" fmla="*/ 1596 w 1596"/>
                <a:gd name="T9" fmla="*/ 4 h 148"/>
                <a:gd name="T10" fmla="*/ 1538 w 1596"/>
                <a:gd name="T11" fmla="*/ 4 h 1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6"/>
                <a:gd name="T19" fmla="*/ 0 h 148"/>
                <a:gd name="T20" fmla="*/ 1596 w 1596"/>
                <a:gd name="T21" fmla="*/ 148 h 1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6" h="148">
                  <a:moveTo>
                    <a:pt x="147" y="0"/>
                  </a:moveTo>
                  <a:lnTo>
                    <a:pt x="0" y="4"/>
                  </a:lnTo>
                  <a:lnTo>
                    <a:pt x="0" y="148"/>
                  </a:lnTo>
                  <a:lnTo>
                    <a:pt x="1596" y="148"/>
                  </a:lnTo>
                  <a:lnTo>
                    <a:pt x="1596" y="4"/>
                  </a:lnTo>
                  <a:lnTo>
                    <a:pt x="1538" y="4"/>
                  </a:lnTo>
                </a:path>
              </a:pathLst>
            </a:custGeom>
            <a:noFill/>
            <a:ln w="38100" cap="sq">
              <a:solidFill>
                <a:srgbClr val="FF00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grpSp>
        <p:nvGrpSpPr>
          <p:cNvPr id="31750" name="Group 7"/>
          <p:cNvGrpSpPr>
            <a:grpSpLocks/>
          </p:cNvGrpSpPr>
          <p:nvPr/>
        </p:nvGrpSpPr>
        <p:grpSpPr bwMode="auto">
          <a:xfrm>
            <a:off x="7205664" y="3457576"/>
            <a:ext cx="763587" cy="904875"/>
            <a:chOff x="3579" y="2178"/>
            <a:chExt cx="481" cy="570"/>
          </a:xfrm>
          <a:solidFill>
            <a:schemeClr val="bg1"/>
          </a:solidFill>
        </p:grpSpPr>
        <p:sp>
          <p:nvSpPr>
            <p:cNvPr id="31804" name="Freeform 8"/>
            <p:cNvSpPr>
              <a:spLocks/>
            </p:cNvSpPr>
            <p:nvPr/>
          </p:nvSpPr>
          <p:spPr bwMode="auto">
            <a:xfrm>
              <a:off x="3579" y="2178"/>
              <a:ext cx="481" cy="192"/>
            </a:xfrm>
            <a:custGeom>
              <a:avLst/>
              <a:gdLst>
                <a:gd name="T0" fmla="*/ 96 w 481"/>
                <a:gd name="T1" fmla="*/ 191 h 192"/>
                <a:gd name="T2" fmla="*/ 96 w 481"/>
                <a:gd name="T3" fmla="*/ 144 h 192"/>
                <a:gd name="T4" fmla="*/ 0 w 481"/>
                <a:gd name="T5" fmla="*/ 144 h 192"/>
                <a:gd name="T6" fmla="*/ 0 w 481"/>
                <a:gd name="T7" fmla="*/ 0 h 192"/>
                <a:gd name="T8" fmla="*/ 480 w 481"/>
                <a:gd name="T9" fmla="*/ 0 h 192"/>
                <a:gd name="T10" fmla="*/ 480 w 481"/>
                <a:gd name="T11" fmla="*/ 144 h 192"/>
                <a:gd name="T12" fmla="*/ 384 w 481"/>
                <a:gd name="T13" fmla="*/ 144 h 192"/>
                <a:gd name="T14" fmla="*/ 384 w 481"/>
                <a:gd name="T15" fmla="*/ 191 h 192"/>
                <a:gd name="T16" fmla="*/ 96 w 481"/>
                <a:gd name="T17" fmla="*/ 191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1"/>
                <a:gd name="T28" fmla="*/ 0 h 192"/>
                <a:gd name="T29" fmla="*/ 481 w 481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1" h="192">
                  <a:moveTo>
                    <a:pt x="96" y="191"/>
                  </a:moveTo>
                  <a:lnTo>
                    <a:pt x="96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480" y="0"/>
                  </a:lnTo>
                  <a:lnTo>
                    <a:pt x="480" y="144"/>
                  </a:lnTo>
                  <a:lnTo>
                    <a:pt x="384" y="144"/>
                  </a:lnTo>
                  <a:lnTo>
                    <a:pt x="384" y="191"/>
                  </a:lnTo>
                  <a:lnTo>
                    <a:pt x="96" y="191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1805" name="Rectangle 9"/>
            <p:cNvSpPr>
              <a:spLocks noChangeArrowheads="1"/>
            </p:cNvSpPr>
            <p:nvPr/>
          </p:nvSpPr>
          <p:spPr bwMode="auto">
            <a:xfrm>
              <a:off x="3579" y="2370"/>
              <a:ext cx="469" cy="37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31751" name="Rectangle 10"/>
          <p:cNvSpPr>
            <a:spLocks noGrp="1" noChangeArrowheads="1"/>
          </p:cNvSpPr>
          <p:nvPr>
            <p:ph type="title"/>
          </p:nvPr>
        </p:nvSpPr>
        <p:spPr>
          <a:xfrm>
            <a:off x="254702" y="-118269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Resource Model</a:t>
            </a:r>
          </a:p>
        </p:txBody>
      </p:sp>
      <p:sp>
        <p:nvSpPr>
          <p:cNvPr id="31752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784476" y="1128570"/>
            <a:ext cx="5806077" cy="968470"/>
          </a:xfrm>
        </p:spPr>
        <p:txBody>
          <a:bodyPr wrap="none">
            <a:spAutoFit/>
          </a:bodyPr>
          <a:lstStyle/>
          <a:p>
            <a:pPr eaLnBrk="1" hangingPunct="1"/>
            <a:r>
              <a:rPr lang="en-US" altLang="en-US" sz="1800"/>
              <a:t>Resource schedules &amp; executes FB algorithms</a:t>
            </a:r>
          </a:p>
          <a:p>
            <a:pPr eaLnBrk="1" hangingPunct="1"/>
            <a:r>
              <a:rPr lang="en-US" altLang="en-US" sz="1800"/>
              <a:t>Resource maps Communications &amp; Process I/O Functions </a:t>
            </a:r>
            <a:br>
              <a:rPr lang="en-US" altLang="en-US" sz="1800"/>
            </a:br>
            <a:r>
              <a:rPr lang="en-US" altLang="en-US" sz="1800"/>
              <a:t>to Service Interface Function Blocks</a:t>
            </a:r>
          </a:p>
        </p:txBody>
      </p:sp>
      <p:grpSp>
        <p:nvGrpSpPr>
          <p:cNvPr id="31753" name="Group 12"/>
          <p:cNvGrpSpPr>
            <a:grpSpLocks/>
          </p:cNvGrpSpPr>
          <p:nvPr/>
        </p:nvGrpSpPr>
        <p:grpSpPr bwMode="auto">
          <a:xfrm>
            <a:off x="5757864" y="3457576"/>
            <a:ext cx="763587" cy="904875"/>
            <a:chOff x="2667" y="2178"/>
            <a:chExt cx="481" cy="570"/>
          </a:xfrm>
          <a:solidFill>
            <a:schemeClr val="bg1"/>
          </a:solidFill>
        </p:grpSpPr>
        <p:sp>
          <p:nvSpPr>
            <p:cNvPr id="31802" name="Freeform 13"/>
            <p:cNvSpPr>
              <a:spLocks/>
            </p:cNvSpPr>
            <p:nvPr/>
          </p:nvSpPr>
          <p:spPr bwMode="auto">
            <a:xfrm>
              <a:off x="2667" y="2178"/>
              <a:ext cx="481" cy="192"/>
            </a:xfrm>
            <a:custGeom>
              <a:avLst/>
              <a:gdLst>
                <a:gd name="T0" fmla="*/ 96 w 481"/>
                <a:gd name="T1" fmla="*/ 191 h 192"/>
                <a:gd name="T2" fmla="*/ 96 w 481"/>
                <a:gd name="T3" fmla="*/ 144 h 192"/>
                <a:gd name="T4" fmla="*/ 0 w 481"/>
                <a:gd name="T5" fmla="*/ 144 h 192"/>
                <a:gd name="T6" fmla="*/ 0 w 481"/>
                <a:gd name="T7" fmla="*/ 0 h 192"/>
                <a:gd name="T8" fmla="*/ 480 w 481"/>
                <a:gd name="T9" fmla="*/ 0 h 192"/>
                <a:gd name="T10" fmla="*/ 480 w 481"/>
                <a:gd name="T11" fmla="*/ 144 h 192"/>
                <a:gd name="T12" fmla="*/ 384 w 481"/>
                <a:gd name="T13" fmla="*/ 144 h 192"/>
                <a:gd name="T14" fmla="*/ 384 w 481"/>
                <a:gd name="T15" fmla="*/ 191 h 192"/>
                <a:gd name="T16" fmla="*/ 96 w 481"/>
                <a:gd name="T17" fmla="*/ 191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1"/>
                <a:gd name="T28" fmla="*/ 0 h 192"/>
                <a:gd name="T29" fmla="*/ 481 w 481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1" h="192">
                  <a:moveTo>
                    <a:pt x="96" y="191"/>
                  </a:moveTo>
                  <a:lnTo>
                    <a:pt x="96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480" y="0"/>
                  </a:lnTo>
                  <a:lnTo>
                    <a:pt x="480" y="144"/>
                  </a:lnTo>
                  <a:lnTo>
                    <a:pt x="384" y="144"/>
                  </a:lnTo>
                  <a:lnTo>
                    <a:pt x="384" y="191"/>
                  </a:lnTo>
                  <a:lnTo>
                    <a:pt x="96" y="191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1803" name="Rectangle 14"/>
            <p:cNvSpPr>
              <a:spLocks noChangeArrowheads="1"/>
            </p:cNvSpPr>
            <p:nvPr/>
          </p:nvSpPr>
          <p:spPr bwMode="auto">
            <a:xfrm>
              <a:off x="2667" y="2370"/>
              <a:ext cx="469" cy="37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31754" name="Freeform 15"/>
          <p:cNvSpPr>
            <a:spLocks/>
          </p:cNvSpPr>
          <p:nvPr/>
        </p:nvSpPr>
        <p:spPr bwMode="auto">
          <a:xfrm>
            <a:off x="3395664" y="2466975"/>
            <a:ext cx="5640387" cy="3200400"/>
          </a:xfrm>
          <a:custGeom>
            <a:avLst/>
            <a:gdLst>
              <a:gd name="T0" fmla="*/ 0 w 3553"/>
              <a:gd name="T1" fmla="*/ 2147483647 h 2016"/>
              <a:gd name="T2" fmla="*/ 2147483647 w 3553"/>
              <a:gd name="T3" fmla="*/ 2147483647 h 2016"/>
              <a:gd name="T4" fmla="*/ 2147483647 w 3553"/>
              <a:gd name="T5" fmla="*/ 2147483647 h 2016"/>
              <a:gd name="T6" fmla="*/ 2147483647 w 3553"/>
              <a:gd name="T7" fmla="*/ 2147483647 h 2016"/>
              <a:gd name="T8" fmla="*/ 2147483647 w 3553"/>
              <a:gd name="T9" fmla="*/ 0 h 2016"/>
              <a:gd name="T10" fmla="*/ 2147483647 w 3553"/>
              <a:gd name="T11" fmla="*/ 2147483647 h 2016"/>
              <a:gd name="T12" fmla="*/ 0 w 3553"/>
              <a:gd name="T13" fmla="*/ 2147483647 h 201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553"/>
              <a:gd name="T22" fmla="*/ 0 h 2016"/>
              <a:gd name="T23" fmla="*/ 3553 w 3553"/>
              <a:gd name="T24" fmla="*/ 2016 h 201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553" h="2016">
                <a:moveTo>
                  <a:pt x="0" y="1823"/>
                </a:moveTo>
                <a:lnTo>
                  <a:pt x="192" y="2015"/>
                </a:lnTo>
                <a:lnTo>
                  <a:pt x="3552" y="2015"/>
                </a:lnTo>
                <a:lnTo>
                  <a:pt x="3552" y="192"/>
                </a:lnTo>
                <a:lnTo>
                  <a:pt x="3360" y="0"/>
                </a:lnTo>
                <a:lnTo>
                  <a:pt x="3360" y="1823"/>
                </a:lnTo>
                <a:lnTo>
                  <a:pt x="0" y="1823"/>
                </a:lnTo>
              </a:path>
            </a:pathLst>
          </a:custGeom>
          <a:solidFill>
            <a:srgbClr val="FFFFFF"/>
          </a:solidFill>
          <a:ln w="508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31755" name="Rectangle 16"/>
          <p:cNvSpPr>
            <a:spLocks noChangeArrowheads="1"/>
          </p:cNvSpPr>
          <p:nvPr/>
        </p:nvSpPr>
        <p:spPr bwMode="auto">
          <a:xfrm>
            <a:off x="2784476" y="2466976"/>
            <a:ext cx="6543675" cy="2190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56" name="Rectangle 17"/>
          <p:cNvSpPr>
            <a:spLocks noChangeArrowheads="1"/>
          </p:cNvSpPr>
          <p:nvPr/>
        </p:nvSpPr>
        <p:spPr bwMode="auto">
          <a:xfrm>
            <a:off x="2786064" y="5132389"/>
            <a:ext cx="6542087" cy="2174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57" name="Rectangle 18"/>
          <p:cNvSpPr>
            <a:spLocks noChangeArrowheads="1"/>
          </p:cNvSpPr>
          <p:nvPr/>
        </p:nvSpPr>
        <p:spPr bwMode="auto">
          <a:xfrm>
            <a:off x="3395664" y="2466975"/>
            <a:ext cx="5324475" cy="2884488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grpSp>
        <p:nvGrpSpPr>
          <p:cNvPr id="31758" name="Group 19"/>
          <p:cNvGrpSpPr>
            <a:grpSpLocks/>
          </p:cNvGrpSpPr>
          <p:nvPr/>
        </p:nvGrpSpPr>
        <p:grpSpPr bwMode="auto">
          <a:xfrm>
            <a:off x="4081464" y="3457576"/>
            <a:ext cx="763587" cy="904875"/>
            <a:chOff x="1611" y="2178"/>
            <a:chExt cx="481" cy="570"/>
          </a:xfrm>
          <a:solidFill>
            <a:schemeClr val="bg1"/>
          </a:solidFill>
        </p:grpSpPr>
        <p:sp>
          <p:nvSpPr>
            <p:cNvPr id="31800" name="Freeform 20"/>
            <p:cNvSpPr>
              <a:spLocks/>
            </p:cNvSpPr>
            <p:nvPr/>
          </p:nvSpPr>
          <p:spPr bwMode="auto">
            <a:xfrm>
              <a:off x="1611" y="2178"/>
              <a:ext cx="481" cy="192"/>
            </a:xfrm>
            <a:custGeom>
              <a:avLst/>
              <a:gdLst>
                <a:gd name="T0" fmla="*/ 96 w 481"/>
                <a:gd name="T1" fmla="*/ 191 h 192"/>
                <a:gd name="T2" fmla="*/ 96 w 481"/>
                <a:gd name="T3" fmla="*/ 144 h 192"/>
                <a:gd name="T4" fmla="*/ 0 w 481"/>
                <a:gd name="T5" fmla="*/ 144 h 192"/>
                <a:gd name="T6" fmla="*/ 0 w 481"/>
                <a:gd name="T7" fmla="*/ 0 h 192"/>
                <a:gd name="T8" fmla="*/ 480 w 481"/>
                <a:gd name="T9" fmla="*/ 0 h 192"/>
                <a:gd name="T10" fmla="*/ 480 w 481"/>
                <a:gd name="T11" fmla="*/ 144 h 192"/>
                <a:gd name="T12" fmla="*/ 384 w 481"/>
                <a:gd name="T13" fmla="*/ 144 h 192"/>
                <a:gd name="T14" fmla="*/ 384 w 481"/>
                <a:gd name="T15" fmla="*/ 191 h 192"/>
                <a:gd name="T16" fmla="*/ 96 w 481"/>
                <a:gd name="T17" fmla="*/ 191 h 19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81"/>
                <a:gd name="T28" fmla="*/ 0 h 192"/>
                <a:gd name="T29" fmla="*/ 481 w 481"/>
                <a:gd name="T30" fmla="*/ 192 h 19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81" h="192">
                  <a:moveTo>
                    <a:pt x="96" y="191"/>
                  </a:moveTo>
                  <a:lnTo>
                    <a:pt x="96" y="144"/>
                  </a:lnTo>
                  <a:lnTo>
                    <a:pt x="0" y="144"/>
                  </a:lnTo>
                  <a:lnTo>
                    <a:pt x="0" y="0"/>
                  </a:lnTo>
                  <a:lnTo>
                    <a:pt x="480" y="0"/>
                  </a:lnTo>
                  <a:lnTo>
                    <a:pt x="480" y="144"/>
                  </a:lnTo>
                  <a:lnTo>
                    <a:pt x="384" y="144"/>
                  </a:lnTo>
                  <a:lnTo>
                    <a:pt x="384" y="191"/>
                  </a:lnTo>
                  <a:lnTo>
                    <a:pt x="96" y="191"/>
                  </a:lnTo>
                </a:path>
              </a:pathLst>
            </a:custGeom>
            <a:grpFill/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Z"/>
            </a:p>
          </p:txBody>
        </p:sp>
        <p:sp>
          <p:nvSpPr>
            <p:cNvPr id="31801" name="Rectangle 21"/>
            <p:cNvSpPr>
              <a:spLocks noChangeArrowheads="1"/>
            </p:cNvSpPr>
            <p:nvPr/>
          </p:nvSpPr>
          <p:spPr bwMode="auto">
            <a:xfrm>
              <a:off x="1611" y="2370"/>
              <a:ext cx="469" cy="378"/>
            </a:xfrm>
            <a:prstGeom prst="rect">
              <a:avLst/>
            </a:prstGeom>
            <a:grpFill/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</p:grpSp>
      <p:sp>
        <p:nvSpPr>
          <p:cNvPr id="31759" name="Rectangle 22"/>
          <p:cNvSpPr>
            <a:spLocks noChangeArrowheads="1"/>
          </p:cNvSpPr>
          <p:nvPr/>
        </p:nvSpPr>
        <p:spPr bwMode="auto">
          <a:xfrm>
            <a:off x="7316788" y="4014788"/>
            <a:ext cx="578686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Function</a:t>
            </a:r>
          </a:p>
        </p:txBody>
      </p:sp>
      <p:sp>
        <p:nvSpPr>
          <p:cNvPr id="31760" name="AutoShape 23"/>
          <p:cNvSpPr>
            <a:spLocks noChangeArrowheads="1"/>
          </p:cNvSpPr>
          <p:nvPr/>
        </p:nvSpPr>
        <p:spPr bwMode="auto">
          <a:xfrm>
            <a:off x="4210051" y="2581275"/>
            <a:ext cx="447675" cy="1295400"/>
          </a:xfrm>
          <a:prstGeom prst="upDownArrow">
            <a:avLst>
              <a:gd name="adj1" fmla="val 50000"/>
              <a:gd name="adj2" fmla="val 57872"/>
            </a:avLst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61" name="Rectangle 24"/>
          <p:cNvSpPr>
            <a:spLocks noChangeArrowheads="1"/>
          </p:cNvSpPr>
          <p:nvPr/>
        </p:nvSpPr>
        <p:spPr bwMode="auto">
          <a:xfrm>
            <a:off x="7381876" y="4129088"/>
            <a:ext cx="434415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Block</a:t>
            </a:r>
          </a:p>
        </p:txBody>
      </p:sp>
      <p:sp>
        <p:nvSpPr>
          <p:cNvPr id="31762" name="Rectangle 25"/>
          <p:cNvSpPr>
            <a:spLocks noChangeArrowheads="1"/>
          </p:cNvSpPr>
          <p:nvPr/>
        </p:nvSpPr>
        <p:spPr bwMode="auto">
          <a:xfrm>
            <a:off x="6307139" y="2700338"/>
            <a:ext cx="1131721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i="0">
                <a:solidFill>
                  <a:srgbClr val="000000"/>
                </a:solidFill>
                <a:latin typeface="Arial" panose="020B0604020202020204" pitchFamily="34" charset="0"/>
              </a:rPr>
              <a:t>Local application</a:t>
            </a:r>
          </a:p>
        </p:txBody>
      </p:sp>
      <p:sp>
        <p:nvSpPr>
          <p:cNvPr id="31763" name="Rectangle 26"/>
          <p:cNvSpPr>
            <a:spLocks noChangeArrowheads="1"/>
          </p:cNvSpPr>
          <p:nvPr/>
        </p:nvSpPr>
        <p:spPr bwMode="auto">
          <a:xfrm>
            <a:off x="5919789" y="2852738"/>
            <a:ext cx="2345195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i="0">
                <a:solidFill>
                  <a:srgbClr val="000000"/>
                </a:solidFill>
                <a:latin typeface="Arial" panose="020B0604020202020204" pitchFamily="34" charset="0"/>
              </a:rPr>
              <a:t>(or local part of distributed application)</a:t>
            </a:r>
          </a:p>
        </p:txBody>
      </p:sp>
      <p:sp>
        <p:nvSpPr>
          <p:cNvPr id="31764" name="Rectangle 27"/>
          <p:cNvSpPr>
            <a:spLocks noChangeArrowheads="1"/>
          </p:cNvSpPr>
          <p:nvPr/>
        </p:nvSpPr>
        <p:spPr bwMode="auto">
          <a:xfrm>
            <a:off x="5230813" y="2481263"/>
            <a:ext cx="1651094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i="0">
                <a:solidFill>
                  <a:srgbClr val="000000"/>
                </a:solidFill>
                <a:latin typeface="Arial" panose="020B0604020202020204" pitchFamily="34" charset="0"/>
              </a:rPr>
              <a:t>Communication  functions</a:t>
            </a:r>
          </a:p>
        </p:txBody>
      </p:sp>
      <p:sp>
        <p:nvSpPr>
          <p:cNvPr id="31765" name="Rectangle 28"/>
          <p:cNvSpPr>
            <a:spLocks noChangeArrowheads="1"/>
          </p:cNvSpPr>
          <p:nvPr/>
        </p:nvSpPr>
        <p:spPr bwMode="auto">
          <a:xfrm>
            <a:off x="5424488" y="5132388"/>
            <a:ext cx="1394614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i="0">
                <a:solidFill>
                  <a:srgbClr val="000000"/>
                </a:solidFill>
                <a:latin typeface="Arial" panose="020B0604020202020204" pitchFamily="34" charset="0"/>
              </a:rPr>
              <a:t>Process I/O functions</a:t>
            </a:r>
          </a:p>
        </p:txBody>
      </p:sp>
      <p:sp>
        <p:nvSpPr>
          <p:cNvPr id="31766" name="Rectangle 29"/>
          <p:cNvSpPr>
            <a:spLocks noChangeArrowheads="1"/>
          </p:cNvSpPr>
          <p:nvPr/>
        </p:nvSpPr>
        <p:spPr bwMode="auto">
          <a:xfrm>
            <a:off x="7015164" y="4679950"/>
            <a:ext cx="1282403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b="1" i="0">
                <a:solidFill>
                  <a:srgbClr val="000000"/>
                </a:solidFill>
                <a:latin typeface="Arial" panose="020B0604020202020204" pitchFamily="34" charset="0"/>
              </a:rPr>
              <a:t>Process  mapping</a:t>
            </a:r>
          </a:p>
        </p:txBody>
      </p:sp>
      <p:sp>
        <p:nvSpPr>
          <p:cNvPr id="31767" name="Line 30"/>
          <p:cNvSpPr>
            <a:spLocks noChangeShapeType="1"/>
          </p:cNvSpPr>
          <p:nvPr/>
        </p:nvSpPr>
        <p:spPr bwMode="auto">
          <a:xfrm>
            <a:off x="6535738" y="3581400"/>
            <a:ext cx="673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68" name="Line 31"/>
          <p:cNvSpPr>
            <a:spLocks noChangeShapeType="1"/>
          </p:cNvSpPr>
          <p:nvPr/>
        </p:nvSpPr>
        <p:spPr bwMode="auto">
          <a:xfrm>
            <a:off x="4849813" y="3609975"/>
            <a:ext cx="901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69" name="Line 32"/>
          <p:cNvSpPr>
            <a:spLocks noChangeShapeType="1"/>
          </p:cNvSpPr>
          <p:nvPr/>
        </p:nvSpPr>
        <p:spPr bwMode="auto">
          <a:xfrm>
            <a:off x="4849813" y="3914775"/>
            <a:ext cx="901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70" name="Line 33"/>
          <p:cNvSpPr>
            <a:spLocks noChangeShapeType="1"/>
          </p:cNvSpPr>
          <p:nvPr/>
        </p:nvSpPr>
        <p:spPr bwMode="auto">
          <a:xfrm>
            <a:off x="6526213" y="3914775"/>
            <a:ext cx="673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71" name="Line 34"/>
          <p:cNvSpPr>
            <a:spLocks noChangeShapeType="1"/>
          </p:cNvSpPr>
          <p:nvPr/>
        </p:nvSpPr>
        <p:spPr bwMode="auto">
          <a:xfrm>
            <a:off x="6526213" y="4067175"/>
            <a:ext cx="6731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72" name="Rectangle 35"/>
          <p:cNvSpPr>
            <a:spLocks noChangeArrowheads="1"/>
          </p:cNvSpPr>
          <p:nvPr/>
        </p:nvSpPr>
        <p:spPr bwMode="auto">
          <a:xfrm>
            <a:off x="5111750" y="3711575"/>
            <a:ext cx="400752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Data</a:t>
            </a:r>
          </a:p>
        </p:txBody>
      </p:sp>
      <p:sp>
        <p:nvSpPr>
          <p:cNvPr id="31773" name="Rectangle 36"/>
          <p:cNvSpPr>
            <a:spLocks noChangeArrowheads="1"/>
          </p:cNvSpPr>
          <p:nvPr/>
        </p:nvSpPr>
        <p:spPr bwMode="auto">
          <a:xfrm>
            <a:off x="5067301" y="3330575"/>
            <a:ext cx="498535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Events</a:t>
            </a:r>
          </a:p>
        </p:txBody>
      </p:sp>
      <p:sp>
        <p:nvSpPr>
          <p:cNvPr id="31774" name="Rectangle 37"/>
          <p:cNvSpPr>
            <a:spLocks noChangeArrowheads="1"/>
          </p:cNvSpPr>
          <p:nvPr/>
        </p:nvSpPr>
        <p:spPr bwMode="auto">
          <a:xfrm>
            <a:off x="7345363" y="3816350"/>
            <a:ext cx="525786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Service</a:t>
            </a:r>
          </a:p>
        </p:txBody>
      </p:sp>
      <p:sp>
        <p:nvSpPr>
          <p:cNvPr id="31775" name="Line 38"/>
          <p:cNvSpPr>
            <a:spLocks noChangeShapeType="1"/>
          </p:cNvSpPr>
          <p:nvPr/>
        </p:nvSpPr>
        <p:spPr bwMode="auto">
          <a:xfrm>
            <a:off x="8755063" y="5386388"/>
            <a:ext cx="254000" cy="254000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76" name="Rectangle 39"/>
          <p:cNvSpPr>
            <a:spLocks noChangeArrowheads="1"/>
          </p:cNvSpPr>
          <p:nvPr/>
        </p:nvSpPr>
        <p:spPr bwMode="auto">
          <a:xfrm>
            <a:off x="5019675" y="5441950"/>
            <a:ext cx="1449116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1000" b="1" i="0">
                <a:solidFill>
                  <a:srgbClr val="000000"/>
                </a:solidFill>
                <a:latin typeface="Arial" panose="020B0604020202020204" pitchFamily="34" charset="0"/>
              </a:rPr>
              <a:t>Scheduling Function</a:t>
            </a:r>
          </a:p>
        </p:txBody>
      </p:sp>
      <p:sp>
        <p:nvSpPr>
          <p:cNvPr id="31777" name="Rectangle 40"/>
          <p:cNvSpPr>
            <a:spLocks noChangeArrowheads="1"/>
          </p:cNvSpPr>
          <p:nvPr/>
        </p:nvSpPr>
        <p:spPr bwMode="auto">
          <a:xfrm>
            <a:off x="7319963" y="3902075"/>
            <a:ext cx="585098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Interface</a:t>
            </a:r>
          </a:p>
        </p:txBody>
      </p:sp>
      <p:sp>
        <p:nvSpPr>
          <p:cNvPr id="31778" name="Rectangle 41"/>
          <p:cNvSpPr>
            <a:spLocks noChangeArrowheads="1"/>
          </p:cNvSpPr>
          <p:nvPr/>
        </p:nvSpPr>
        <p:spPr bwMode="auto">
          <a:xfrm>
            <a:off x="4192588" y="4014788"/>
            <a:ext cx="578686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Function</a:t>
            </a:r>
          </a:p>
        </p:txBody>
      </p:sp>
      <p:sp>
        <p:nvSpPr>
          <p:cNvPr id="31779" name="Rectangle 42"/>
          <p:cNvSpPr>
            <a:spLocks noChangeArrowheads="1"/>
          </p:cNvSpPr>
          <p:nvPr/>
        </p:nvSpPr>
        <p:spPr bwMode="auto">
          <a:xfrm>
            <a:off x="4257676" y="4129088"/>
            <a:ext cx="434415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Block</a:t>
            </a:r>
          </a:p>
        </p:txBody>
      </p:sp>
      <p:sp>
        <p:nvSpPr>
          <p:cNvPr id="31780" name="Rectangle 43"/>
          <p:cNvSpPr>
            <a:spLocks noChangeArrowheads="1"/>
          </p:cNvSpPr>
          <p:nvPr/>
        </p:nvSpPr>
        <p:spPr bwMode="auto">
          <a:xfrm>
            <a:off x="4221163" y="3816350"/>
            <a:ext cx="525786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 dirty="0">
                <a:solidFill>
                  <a:srgbClr val="000000"/>
                </a:solidFill>
                <a:latin typeface="Arial" panose="020B0604020202020204" pitchFamily="34" charset="0"/>
              </a:rPr>
              <a:t>Service</a:t>
            </a:r>
          </a:p>
        </p:txBody>
      </p:sp>
      <p:sp>
        <p:nvSpPr>
          <p:cNvPr id="31781" name="Rectangle 44"/>
          <p:cNvSpPr>
            <a:spLocks noChangeArrowheads="1"/>
          </p:cNvSpPr>
          <p:nvPr/>
        </p:nvSpPr>
        <p:spPr bwMode="auto">
          <a:xfrm>
            <a:off x="4195763" y="3902075"/>
            <a:ext cx="585098" cy="200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Interface</a:t>
            </a:r>
          </a:p>
        </p:txBody>
      </p:sp>
      <p:sp>
        <p:nvSpPr>
          <p:cNvPr id="1061933" name="Line 45"/>
          <p:cNvSpPr>
            <a:spLocks noChangeShapeType="1"/>
          </p:cNvSpPr>
          <p:nvPr/>
        </p:nvSpPr>
        <p:spPr bwMode="auto">
          <a:xfrm>
            <a:off x="4438650" y="2276475"/>
            <a:ext cx="0" cy="1504950"/>
          </a:xfrm>
          <a:prstGeom prst="line">
            <a:avLst/>
          </a:prstGeom>
          <a:noFill/>
          <a:ln w="57150" cap="sq">
            <a:solidFill>
              <a:schemeClr val="accent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61934" name="Line 46"/>
          <p:cNvSpPr>
            <a:spLocks noChangeShapeType="1"/>
          </p:cNvSpPr>
          <p:nvPr/>
        </p:nvSpPr>
        <p:spPr bwMode="auto">
          <a:xfrm>
            <a:off x="4429125" y="3749675"/>
            <a:ext cx="1504950" cy="0"/>
          </a:xfrm>
          <a:prstGeom prst="line">
            <a:avLst/>
          </a:prstGeom>
          <a:noFill/>
          <a:ln w="57150" cap="sq">
            <a:solidFill>
              <a:schemeClr val="accent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61935" name="Line 47"/>
          <p:cNvSpPr>
            <a:spLocks noChangeShapeType="1"/>
          </p:cNvSpPr>
          <p:nvPr/>
        </p:nvSpPr>
        <p:spPr bwMode="auto">
          <a:xfrm>
            <a:off x="7553325" y="3762375"/>
            <a:ext cx="0" cy="2209800"/>
          </a:xfrm>
          <a:prstGeom prst="line">
            <a:avLst/>
          </a:prstGeom>
          <a:noFill/>
          <a:ln w="57150" cap="sq">
            <a:solidFill>
              <a:schemeClr val="accent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61936" name="Line 48"/>
          <p:cNvSpPr>
            <a:spLocks noChangeShapeType="1"/>
          </p:cNvSpPr>
          <p:nvPr/>
        </p:nvSpPr>
        <p:spPr bwMode="auto">
          <a:xfrm>
            <a:off x="7696200" y="3762375"/>
            <a:ext cx="0" cy="220980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3843339" y="3162300"/>
            <a:ext cx="2801937" cy="1511300"/>
            <a:chOff x="1461" y="1992"/>
            <a:chExt cx="1765" cy="952"/>
          </a:xfrm>
        </p:grpSpPr>
        <p:sp>
          <p:nvSpPr>
            <p:cNvPr id="31798" name="Freeform 50"/>
            <p:cNvSpPr>
              <a:spLocks/>
            </p:cNvSpPr>
            <p:nvPr/>
          </p:nvSpPr>
          <p:spPr bwMode="auto">
            <a:xfrm>
              <a:off x="1467" y="1992"/>
              <a:ext cx="1759" cy="234"/>
            </a:xfrm>
            <a:custGeom>
              <a:avLst/>
              <a:gdLst>
                <a:gd name="T0" fmla="*/ 407 w 1633"/>
                <a:gd name="T1" fmla="*/ 116755 h 145"/>
                <a:gd name="T2" fmla="*/ 0 w 1633"/>
                <a:gd name="T3" fmla="*/ 116755 h 145"/>
                <a:gd name="T4" fmla="*/ 0 w 1633"/>
                <a:gd name="T5" fmla="*/ 0 h 145"/>
                <a:gd name="T6" fmla="*/ 4621 w 1633"/>
                <a:gd name="T7" fmla="*/ 0 h 145"/>
                <a:gd name="T8" fmla="*/ 4621 w 1633"/>
                <a:gd name="T9" fmla="*/ 116755 h 145"/>
                <a:gd name="T10" fmla="*/ 4352 w 1633"/>
                <a:gd name="T11" fmla="*/ 116755 h 14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633"/>
                <a:gd name="T19" fmla="*/ 0 h 145"/>
                <a:gd name="T20" fmla="*/ 1633 w 1633"/>
                <a:gd name="T21" fmla="*/ 145 h 14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633" h="145">
                  <a:moveTo>
                    <a:pt x="144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1632" y="0"/>
                  </a:lnTo>
                  <a:lnTo>
                    <a:pt x="1632" y="144"/>
                  </a:lnTo>
                  <a:lnTo>
                    <a:pt x="1536" y="144"/>
                  </a:lnTo>
                </a:path>
              </a:pathLst>
            </a:custGeom>
            <a:noFill/>
            <a:ln w="38100" cap="sq">
              <a:solidFill>
                <a:srgbClr val="FF00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1799" name="Freeform 51"/>
            <p:cNvSpPr>
              <a:spLocks/>
            </p:cNvSpPr>
            <p:nvPr/>
          </p:nvSpPr>
          <p:spPr bwMode="auto">
            <a:xfrm>
              <a:off x="1461" y="2682"/>
              <a:ext cx="1740" cy="262"/>
            </a:xfrm>
            <a:custGeom>
              <a:avLst/>
              <a:gdLst>
                <a:gd name="T0" fmla="*/ 490 w 1596"/>
                <a:gd name="T1" fmla="*/ 0 h 148"/>
                <a:gd name="T2" fmla="*/ 0 w 1596"/>
                <a:gd name="T3" fmla="*/ 11266 h 148"/>
                <a:gd name="T4" fmla="*/ 0 w 1596"/>
                <a:gd name="T5" fmla="*/ 439128 h 148"/>
                <a:gd name="T6" fmla="*/ 5349 w 1596"/>
                <a:gd name="T7" fmla="*/ 439128 h 148"/>
                <a:gd name="T8" fmla="*/ 5349 w 1596"/>
                <a:gd name="T9" fmla="*/ 11266 h 148"/>
                <a:gd name="T10" fmla="*/ 5155 w 1596"/>
                <a:gd name="T11" fmla="*/ 11266 h 14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6"/>
                <a:gd name="T19" fmla="*/ 0 h 148"/>
                <a:gd name="T20" fmla="*/ 1596 w 1596"/>
                <a:gd name="T21" fmla="*/ 148 h 14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6" h="148">
                  <a:moveTo>
                    <a:pt x="147" y="0"/>
                  </a:moveTo>
                  <a:lnTo>
                    <a:pt x="0" y="4"/>
                  </a:lnTo>
                  <a:lnTo>
                    <a:pt x="0" y="148"/>
                  </a:lnTo>
                  <a:lnTo>
                    <a:pt x="1596" y="148"/>
                  </a:lnTo>
                  <a:lnTo>
                    <a:pt x="1596" y="4"/>
                  </a:lnTo>
                  <a:lnTo>
                    <a:pt x="1538" y="4"/>
                  </a:lnTo>
                </a:path>
              </a:pathLst>
            </a:custGeom>
            <a:noFill/>
            <a:ln w="38100" cap="sq">
              <a:solidFill>
                <a:srgbClr val="FF0000"/>
              </a:solidFill>
              <a:round/>
              <a:headEnd type="triangle" w="med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</p:grpSp>
      <p:sp>
        <p:nvSpPr>
          <p:cNvPr id="1061940" name="Line 52"/>
          <p:cNvSpPr>
            <a:spLocks noChangeShapeType="1"/>
          </p:cNvSpPr>
          <p:nvPr/>
        </p:nvSpPr>
        <p:spPr bwMode="auto">
          <a:xfrm>
            <a:off x="4305300" y="2286000"/>
            <a:ext cx="0" cy="1504950"/>
          </a:xfrm>
          <a:prstGeom prst="line">
            <a:avLst/>
          </a:prstGeom>
          <a:noFill/>
          <a:ln w="38100" cap="sq">
            <a:solidFill>
              <a:srgbClr val="FF0000"/>
            </a:solidFill>
            <a:round/>
            <a:headEnd type="triangle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88" name="AutoShape 53"/>
          <p:cNvSpPr>
            <a:spLocks noChangeArrowheads="1"/>
          </p:cNvSpPr>
          <p:nvPr/>
        </p:nvSpPr>
        <p:spPr bwMode="auto">
          <a:xfrm>
            <a:off x="7400926" y="4057650"/>
            <a:ext cx="447675" cy="1244600"/>
          </a:xfrm>
          <a:prstGeom prst="upDownArrow">
            <a:avLst>
              <a:gd name="adj1" fmla="val 50000"/>
              <a:gd name="adj2" fmla="val 55603"/>
            </a:avLst>
          </a:prstGeom>
          <a:noFill/>
          <a:ln w="12700" cap="sq">
            <a:solidFill>
              <a:schemeClr val="bg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89" name="Freeform 54"/>
          <p:cNvSpPr>
            <a:spLocks/>
          </p:cNvSpPr>
          <p:nvPr/>
        </p:nvSpPr>
        <p:spPr bwMode="auto">
          <a:xfrm>
            <a:off x="5514975" y="3295651"/>
            <a:ext cx="2571750" cy="238125"/>
          </a:xfrm>
          <a:custGeom>
            <a:avLst/>
            <a:gdLst>
              <a:gd name="T0" fmla="*/ 2147483647 w 1620"/>
              <a:gd name="T1" fmla="*/ 2147483647 h 150"/>
              <a:gd name="T2" fmla="*/ 2147483647 w 1620"/>
              <a:gd name="T3" fmla="*/ 2147483647 h 150"/>
              <a:gd name="T4" fmla="*/ 2147483647 w 1620"/>
              <a:gd name="T5" fmla="*/ 0 h 150"/>
              <a:gd name="T6" fmla="*/ 0 w 1620"/>
              <a:gd name="T7" fmla="*/ 0 h 150"/>
              <a:gd name="T8" fmla="*/ 0 w 1620"/>
              <a:gd name="T9" fmla="*/ 2147483647 h 150"/>
              <a:gd name="T10" fmla="*/ 2147483647 w 1620"/>
              <a:gd name="T11" fmla="*/ 2147483647 h 1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20"/>
              <a:gd name="T19" fmla="*/ 0 h 150"/>
              <a:gd name="T20" fmla="*/ 1620 w 1620"/>
              <a:gd name="T21" fmla="*/ 150 h 1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20" h="150">
                <a:moveTo>
                  <a:pt x="1536" y="150"/>
                </a:moveTo>
                <a:lnTo>
                  <a:pt x="1620" y="150"/>
                </a:lnTo>
                <a:lnTo>
                  <a:pt x="1620" y="0"/>
                </a:lnTo>
                <a:lnTo>
                  <a:pt x="0" y="0"/>
                </a:lnTo>
                <a:lnTo>
                  <a:pt x="0" y="144"/>
                </a:lnTo>
                <a:lnTo>
                  <a:pt x="144" y="144"/>
                </a:lnTo>
              </a:path>
            </a:pathLst>
          </a:custGeom>
          <a:noFill/>
          <a:ln w="12700" cap="sq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90" name="Rectangle 55"/>
          <p:cNvSpPr>
            <a:spLocks noChangeArrowheads="1"/>
          </p:cNvSpPr>
          <p:nvPr/>
        </p:nvSpPr>
        <p:spPr bwMode="auto">
          <a:xfrm>
            <a:off x="5895975" y="3863975"/>
            <a:ext cx="590550" cy="2809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91" name="Freeform 56"/>
          <p:cNvSpPr>
            <a:spLocks/>
          </p:cNvSpPr>
          <p:nvPr/>
        </p:nvSpPr>
        <p:spPr bwMode="auto">
          <a:xfrm>
            <a:off x="5514976" y="4248150"/>
            <a:ext cx="2543175" cy="228600"/>
          </a:xfrm>
          <a:custGeom>
            <a:avLst/>
            <a:gdLst>
              <a:gd name="T0" fmla="*/ 2147483647 w 1602"/>
              <a:gd name="T1" fmla="*/ 2147483647 h 144"/>
              <a:gd name="T2" fmla="*/ 2147483647 w 1602"/>
              <a:gd name="T3" fmla="*/ 2147483647 h 144"/>
              <a:gd name="T4" fmla="*/ 2147483647 w 1602"/>
              <a:gd name="T5" fmla="*/ 2147483647 h 144"/>
              <a:gd name="T6" fmla="*/ 0 w 1602"/>
              <a:gd name="T7" fmla="*/ 2147483647 h 144"/>
              <a:gd name="T8" fmla="*/ 0 w 1602"/>
              <a:gd name="T9" fmla="*/ 0 h 144"/>
              <a:gd name="T10" fmla="*/ 2147483647 w 1602"/>
              <a:gd name="T11" fmla="*/ 0 h 14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02"/>
              <a:gd name="T19" fmla="*/ 0 h 144"/>
              <a:gd name="T20" fmla="*/ 1602 w 1602"/>
              <a:gd name="T21" fmla="*/ 144 h 14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02" h="144">
                <a:moveTo>
                  <a:pt x="1530" y="6"/>
                </a:moveTo>
                <a:lnTo>
                  <a:pt x="1602" y="6"/>
                </a:lnTo>
                <a:lnTo>
                  <a:pt x="1602" y="144"/>
                </a:lnTo>
                <a:lnTo>
                  <a:pt x="0" y="144"/>
                </a:lnTo>
                <a:lnTo>
                  <a:pt x="0" y="0"/>
                </a:lnTo>
                <a:lnTo>
                  <a:pt x="150" y="0"/>
                </a:lnTo>
              </a:path>
            </a:pathLst>
          </a:custGeom>
          <a:noFill/>
          <a:ln w="12700" cap="sq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92" name="Freeform 57"/>
          <p:cNvSpPr>
            <a:spLocks/>
          </p:cNvSpPr>
          <p:nvPr/>
        </p:nvSpPr>
        <p:spPr bwMode="auto">
          <a:xfrm>
            <a:off x="3829051" y="3171825"/>
            <a:ext cx="2847975" cy="361950"/>
          </a:xfrm>
          <a:custGeom>
            <a:avLst/>
            <a:gdLst>
              <a:gd name="T0" fmla="*/ 2147483647 w 1776"/>
              <a:gd name="T1" fmla="*/ 2147483647 h 228"/>
              <a:gd name="T2" fmla="*/ 2147483647 w 1776"/>
              <a:gd name="T3" fmla="*/ 2147483647 h 228"/>
              <a:gd name="T4" fmla="*/ 2147483647 w 1776"/>
              <a:gd name="T5" fmla="*/ 0 h 228"/>
              <a:gd name="T6" fmla="*/ 0 w 1776"/>
              <a:gd name="T7" fmla="*/ 0 h 228"/>
              <a:gd name="T8" fmla="*/ 0 w 1776"/>
              <a:gd name="T9" fmla="*/ 2147483647 h 228"/>
              <a:gd name="T10" fmla="*/ 2147483647 w 1776"/>
              <a:gd name="T11" fmla="*/ 2147483647 h 2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776"/>
              <a:gd name="T19" fmla="*/ 0 h 228"/>
              <a:gd name="T20" fmla="*/ 1776 w 1776"/>
              <a:gd name="T21" fmla="*/ 228 h 2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776" h="228">
                <a:moveTo>
                  <a:pt x="1680" y="228"/>
                </a:moveTo>
                <a:lnTo>
                  <a:pt x="1776" y="228"/>
                </a:lnTo>
                <a:lnTo>
                  <a:pt x="1776" y="0"/>
                </a:lnTo>
                <a:lnTo>
                  <a:pt x="0" y="0"/>
                </a:lnTo>
                <a:lnTo>
                  <a:pt x="0" y="222"/>
                </a:lnTo>
                <a:lnTo>
                  <a:pt x="156" y="222"/>
                </a:lnTo>
              </a:path>
            </a:pathLst>
          </a:custGeom>
          <a:noFill/>
          <a:ln w="12700" cap="sq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93" name="Rectangle 58"/>
          <p:cNvSpPr>
            <a:spLocks noChangeArrowheads="1"/>
          </p:cNvSpPr>
          <p:nvPr/>
        </p:nvSpPr>
        <p:spPr bwMode="auto">
          <a:xfrm>
            <a:off x="5838825" y="3921125"/>
            <a:ext cx="590550" cy="280988"/>
          </a:xfrm>
          <a:prstGeom prst="rect">
            <a:avLst/>
          </a:prstGeom>
          <a:solidFill>
            <a:schemeClr val="bg1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1794" name="Rectangle 59"/>
          <p:cNvSpPr>
            <a:spLocks noChangeArrowheads="1"/>
          </p:cNvSpPr>
          <p:nvPr/>
        </p:nvSpPr>
        <p:spPr bwMode="auto">
          <a:xfrm>
            <a:off x="5808663" y="3957638"/>
            <a:ext cx="668454" cy="200568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i="0">
                <a:solidFill>
                  <a:srgbClr val="000000"/>
                </a:solidFill>
                <a:latin typeface="Arial" panose="020B0604020202020204" pitchFamily="34" charset="0"/>
              </a:rPr>
              <a:t>Algorithms</a:t>
            </a:r>
          </a:p>
        </p:txBody>
      </p:sp>
      <p:sp>
        <p:nvSpPr>
          <p:cNvPr id="1061948" name="Freeform 60"/>
          <p:cNvSpPr>
            <a:spLocks/>
          </p:cNvSpPr>
          <p:nvPr/>
        </p:nvSpPr>
        <p:spPr bwMode="auto">
          <a:xfrm>
            <a:off x="5924551" y="3752851"/>
            <a:ext cx="1628775" cy="390525"/>
          </a:xfrm>
          <a:custGeom>
            <a:avLst/>
            <a:gdLst>
              <a:gd name="T0" fmla="*/ 0 w 1026"/>
              <a:gd name="T1" fmla="*/ 0 h 246"/>
              <a:gd name="T2" fmla="*/ 0 w 1026"/>
              <a:gd name="T3" fmla="*/ 2147483647 h 246"/>
              <a:gd name="T4" fmla="*/ 2147483647 w 1026"/>
              <a:gd name="T5" fmla="*/ 2147483647 h 246"/>
              <a:gd name="T6" fmla="*/ 2147483647 w 1026"/>
              <a:gd name="T7" fmla="*/ 2147483647 h 246"/>
              <a:gd name="T8" fmla="*/ 2147483647 w 1026"/>
              <a:gd name="T9" fmla="*/ 2147483647 h 2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26"/>
              <a:gd name="T16" fmla="*/ 0 h 246"/>
              <a:gd name="T17" fmla="*/ 1026 w 1026"/>
              <a:gd name="T18" fmla="*/ 246 h 2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26" h="246">
                <a:moveTo>
                  <a:pt x="0" y="0"/>
                </a:moveTo>
                <a:lnTo>
                  <a:pt x="0" y="246"/>
                </a:lnTo>
                <a:lnTo>
                  <a:pt x="228" y="246"/>
                </a:lnTo>
                <a:lnTo>
                  <a:pt x="228" y="6"/>
                </a:lnTo>
                <a:lnTo>
                  <a:pt x="1026" y="6"/>
                </a:lnTo>
              </a:path>
            </a:pathLst>
          </a:custGeom>
          <a:noFill/>
          <a:ln w="57150" cap="sq">
            <a:solidFill>
              <a:schemeClr val="accent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1061949" name="Freeform 61"/>
          <p:cNvSpPr>
            <a:spLocks/>
          </p:cNvSpPr>
          <p:nvPr/>
        </p:nvSpPr>
        <p:spPr bwMode="auto">
          <a:xfrm>
            <a:off x="5829301" y="3533775"/>
            <a:ext cx="600075" cy="361950"/>
          </a:xfrm>
          <a:custGeom>
            <a:avLst/>
            <a:gdLst>
              <a:gd name="T0" fmla="*/ 0 w 378"/>
              <a:gd name="T1" fmla="*/ 0 h 432"/>
              <a:gd name="T2" fmla="*/ 2147483647 w 378"/>
              <a:gd name="T3" fmla="*/ 0 h 432"/>
              <a:gd name="T4" fmla="*/ 2147483647 w 378"/>
              <a:gd name="T5" fmla="*/ 2147483647 h 432"/>
              <a:gd name="T6" fmla="*/ 2147483647 w 378"/>
              <a:gd name="T7" fmla="*/ 2147483647 h 432"/>
              <a:gd name="T8" fmla="*/ 2147483647 w 378"/>
              <a:gd name="T9" fmla="*/ 0 h 432"/>
              <a:gd name="T10" fmla="*/ 2147483647 w 378"/>
              <a:gd name="T11" fmla="*/ 0 h 43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78"/>
              <a:gd name="T19" fmla="*/ 0 h 432"/>
              <a:gd name="T20" fmla="*/ 378 w 378"/>
              <a:gd name="T21" fmla="*/ 432 h 43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78" h="432">
                <a:moveTo>
                  <a:pt x="0" y="0"/>
                </a:moveTo>
                <a:lnTo>
                  <a:pt x="78" y="0"/>
                </a:lnTo>
                <a:lnTo>
                  <a:pt x="78" y="432"/>
                </a:lnTo>
                <a:lnTo>
                  <a:pt x="294" y="432"/>
                </a:lnTo>
                <a:lnTo>
                  <a:pt x="294" y="0"/>
                </a:lnTo>
                <a:lnTo>
                  <a:pt x="378" y="0"/>
                </a:lnTo>
              </a:path>
            </a:pathLst>
          </a:custGeom>
          <a:noFill/>
          <a:ln w="381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1797" name="Rectangle 62"/>
          <p:cNvSpPr>
            <a:spLocks noChangeArrowheads="1"/>
          </p:cNvSpPr>
          <p:nvPr/>
        </p:nvSpPr>
        <p:spPr bwMode="auto">
          <a:xfrm>
            <a:off x="3343275" y="2776538"/>
            <a:ext cx="1790556" cy="228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1000" b="1" i="0">
                <a:solidFill>
                  <a:srgbClr val="000000"/>
                </a:solidFill>
                <a:latin typeface="Arial" panose="020B0604020202020204" pitchFamily="34" charset="0"/>
              </a:rPr>
              <a:t>Communication   mapping</a:t>
            </a:r>
          </a:p>
        </p:txBody>
      </p:sp>
    </p:spTree>
    <p:extLst>
      <p:ext uri="{BB962C8B-B14F-4D97-AF65-F5344CB8AC3E}">
        <p14:creationId xmlns:p14="http://schemas.microsoft.com/office/powerpoint/2010/main" val="1019805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19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7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7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06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7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6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1933" grpId="0" animBg="1"/>
      <p:bldP spid="1061934" grpId="0" animBg="1"/>
      <p:bldP spid="1061935" grpId="0" animBg="1"/>
      <p:bldP spid="1061936" grpId="0" animBg="1"/>
      <p:bldP spid="1061940" grpId="0" animBg="1"/>
      <p:bldP spid="1061948" grpId="0" animBg="1"/>
      <p:bldP spid="106194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A3F1452D-0C5E-478B-A35C-9693936AC0F9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46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Application</a:t>
            </a:r>
          </a:p>
        </p:txBody>
      </p:sp>
      <p:pic>
        <p:nvPicPr>
          <p:cNvPr id="32772" name="Picture 3" descr="Figure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0" y="1474788"/>
            <a:ext cx="4692650" cy="45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4364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6C1CFC9B-7C52-4B8A-9D04-00D255F743BB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47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Distribution</a:t>
            </a:r>
          </a:p>
        </p:txBody>
      </p:sp>
      <p:pic>
        <p:nvPicPr>
          <p:cNvPr id="33796" name="Picture 3" descr="Figure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1" y="1206500"/>
            <a:ext cx="62642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09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72A6C340-8EB0-4186-BA6A-98B29831B139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48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339436" y="-50006"/>
            <a:ext cx="10515600" cy="1325563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Mapping onto Devices/Resources</a:t>
            </a:r>
          </a:p>
        </p:txBody>
      </p:sp>
      <p:pic>
        <p:nvPicPr>
          <p:cNvPr id="34820" name="Picture 3" descr="Figure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1" y="3086100"/>
            <a:ext cx="7961313" cy="332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4" descr="Figure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850901"/>
            <a:ext cx="2927350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Line 5"/>
          <p:cNvSpPr>
            <a:spLocks noChangeShapeType="1"/>
          </p:cNvSpPr>
          <p:nvPr/>
        </p:nvSpPr>
        <p:spPr bwMode="auto">
          <a:xfrm flipH="1">
            <a:off x="4687889" y="1755776"/>
            <a:ext cx="2351087" cy="1452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4823" name="Line 6"/>
          <p:cNvSpPr>
            <a:spLocks noChangeShapeType="1"/>
          </p:cNvSpPr>
          <p:nvPr/>
        </p:nvSpPr>
        <p:spPr bwMode="auto">
          <a:xfrm flipH="1">
            <a:off x="9210675" y="3025776"/>
            <a:ext cx="0" cy="98742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679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t>Slide </a:t>
            </a:r>
            <a:r>
              <a:rPr kumimoji="0" lang="en-US" altLang="en-US" sz="1000" i="0">
                <a:solidFill>
                  <a:srgbClr val="003366"/>
                </a:solidFill>
                <a:latin typeface="Arial Black" panose="020B0A04020102020204" pitchFamily="34" charset="0"/>
              </a:rPr>
              <a:t> </a:t>
            </a:r>
            <a:fld id="{15A426EA-A24A-4069-BA4F-F5D354F0DF6D}" type="slidenum">
              <a:rPr kumimoji="0" lang="en-US" altLang="en-US" sz="1000" i="0">
                <a:solidFill>
                  <a:srgbClr val="003366"/>
                </a:solidFill>
                <a:latin typeface="Arial" panose="020B0604020202020204" pitchFamily="34" charset="0"/>
              </a:rPr>
              <a:pPr eaLnBrk="1" hangingPunct="1"/>
              <a:t>49</a:t>
            </a:fld>
            <a:endParaRPr kumimoji="0" lang="en-US" altLang="en-US" sz="1000" i="0">
              <a:solidFill>
                <a:srgbClr val="003366"/>
              </a:solidFill>
              <a:latin typeface="Arial" panose="020B0604020202020204" pitchFamily="34" charset="0"/>
            </a:endParaRPr>
          </a:p>
        </p:txBody>
      </p:sp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6927850" y="4102101"/>
            <a:ext cx="3536950" cy="1939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4" name="Rectangle 3"/>
          <p:cNvSpPr>
            <a:spLocks noChangeArrowheads="1"/>
          </p:cNvSpPr>
          <p:nvPr/>
        </p:nvSpPr>
        <p:spPr bwMode="auto">
          <a:xfrm>
            <a:off x="1670050" y="4051301"/>
            <a:ext cx="3536950" cy="1939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5" name="Rectangle 4"/>
          <p:cNvSpPr>
            <a:spLocks noChangeArrowheads="1"/>
          </p:cNvSpPr>
          <p:nvPr/>
        </p:nvSpPr>
        <p:spPr bwMode="auto">
          <a:xfrm>
            <a:off x="8305800" y="2844800"/>
            <a:ext cx="165100" cy="4445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6" name="Rectangle 5"/>
          <p:cNvSpPr>
            <a:spLocks noChangeArrowheads="1"/>
          </p:cNvSpPr>
          <p:nvPr/>
        </p:nvSpPr>
        <p:spPr bwMode="auto">
          <a:xfrm>
            <a:off x="3606800" y="2857500"/>
            <a:ext cx="165100" cy="4445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7" name="Rectangle 6"/>
          <p:cNvSpPr>
            <a:spLocks noChangeArrowheads="1"/>
          </p:cNvSpPr>
          <p:nvPr/>
        </p:nvSpPr>
        <p:spPr bwMode="auto">
          <a:xfrm>
            <a:off x="6797676" y="1098550"/>
            <a:ext cx="3698875" cy="193675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8" name="Rectangle 7"/>
          <p:cNvSpPr>
            <a:spLocks noChangeArrowheads="1"/>
          </p:cNvSpPr>
          <p:nvPr/>
        </p:nvSpPr>
        <p:spPr bwMode="auto">
          <a:xfrm>
            <a:off x="1644650" y="1104901"/>
            <a:ext cx="3536950" cy="19399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49" name="Rectangle 8"/>
          <p:cNvSpPr>
            <a:spLocks noGrp="1" noChangeArrowheads="1"/>
          </p:cNvSpPr>
          <p:nvPr>
            <p:ph type="title"/>
          </p:nvPr>
        </p:nvSpPr>
        <p:spPr>
          <a:xfrm>
            <a:off x="647133" y="51725"/>
            <a:ext cx="5591743" cy="699301"/>
          </a:xfrm>
          <a:noFill/>
        </p:spPr>
        <p:txBody>
          <a:bodyPr vert="horz" wrap="none" lIns="90624" tIns="44517" rIns="90624" bIns="44517" rtlCol="0" anchor="ctr" anchorCtr="1">
            <a:spAutoFit/>
          </a:bodyPr>
          <a:lstStyle/>
          <a:p>
            <a:pPr eaLnBrk="1" hangingPunct="1"/>
            <a:r>
              <a:rPr lang="en-US" altLang="en-US" dirty="0" smtClean="0"/>
              <a:t>Communication Models</a:t>
            </a:r>
          </a:p>
        </p:txBody>
      </p:sp>
      <p:sp>
        <p:nvSpPr>
          <p:cNvPr id="35850" name="Freeform 9"/>
          <p:cNvSpPr>
            <a:spLocks/>
          </p:cNvSpPr>
          <p:nvPr/>
        </p:nvSpPr>
        <p:spPr bwMode="auto">
          <a:xfrm>
            <a:off x="4030664" y="1555751"/>
            <a:ext cx="1055687" cy="411163"/>
          </a:xfrm>
          <a:custGeom>
            <a:avLst/>
            <a:gdLst>
              <a:gd name="T0" fmla="*/ 2147483647 w 665"/>
              <a:gd name="T1" fmla="*/ 2147483647 h 259"/>
              <a:gd name="T2" fmla="*/ 2147483647 w 665"/>
              <a:gd name="T3" fmla="*/ 2147483647 h 259"/>
              <a:gd name="T4" fmla="*/ 0 w 665"/>
              <a:gd name="T5" fmla="*/ 2147483647 h 259"/>
              <a:gd name="T6" fmla="*/ 0 w 665"/>
              <a:gd name="T7" fmla="*/ 0 h 259"/>
              <a:gd name="T8" fmla="*/ 2147483647 w 665"/>
              <a:gd name="T9" fmla="*/ 0 h 259"/>
              <a:gd name="T10" fmla="*/ 2147483647 w 665"/>
              <a:gd name="T11" fmla="*/ 2147483647 h 259"/>
              <a:gd name="T12" fmla="*/ 2147483647 w 665"/>
              <a:gd name="T13" fmla="*/ 2147483647 h 259"/>
              <a:gd name="T14" fmla="*/ 2147483647 w 665"/>
              <a:gd name="T15" fmla="*/ 2147483647 h 2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5"/>
              <a:gd name="T25" fmla="*/ 0 h 259"/>
              <a:gd name="T26" fmla="*/ 665 w 665"/>
              <a:gd name="T27" fmla="*/ 259 h 2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5" h="259">
                <a:moveTo>
                  <a:pt x="94" y="258"/>
                </a:moveTo>
                <a:lnTo>
                  <a:pt x="94" y="201"/>
                </a:lnTo>
                <a:lnTo>
                  <a:pt x="0" y="201"/>
                </a:lnTo>
                <a:lnTo>
                  <a:pt x="0" y="0"/>
                </a:lnTo>
                <a:lnTo>
                  <a:pt x="664" y="0"/>
                </a:lnTo>
                <a:lnTo>
                  <a:pt x="664" y="201"/>
                </a:lnTo>
                <a:lnTo>
                  <a:pt x="570" y="201"/>
                </a:lnTo>
                <a:lnTo>
                  <a:pt x="570" y="258"/>
                </a:lnTo>
              </a:path>
            </a:pathLst>
          </a:custGeom>
          <a:solidFill>
            <a:schemeClr val="tx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35851" name="Rectangle 10"/>
          <p:cNvSpPr>
            <a:spLocks noChangeArrowheads="1"/>
          </p:cNvSpPr>
          <p:nvPr/>
        </p:nvSpPr>
        <p:spPr bwMode="auto">
          <a:xfrm>
            <a:off x="4344988" y="1700214"/>
            <a:ext cx="449262" cy="4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52" name="Rectangle 11"/>
          <p:cNvSpPr>
            <a:spLocks noChangeArrowheads="1"/>
          </p:cNvSpPr>
          <p:nvPr/>
        </p:nvSpPr>
        <p:spPr bwMode="auto">
          <a:xfrm>
            <a:off x="4029075" y="1946276"/>
            <a:ext cx="1047750" cy="9429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53" name="Rectangle 12"/>
          <p:cNvSpPr>
            <a:spLocks noChangeArrowheads="1"/>
          </p:cNvSpPr>
          <p:nvPr/>
        </p:nvSpPr>
        <p:spPr bwMode="auto">
          <a:xfrm>
            <a:off x="4782720" y="2101851"/>
            <a:ext cx="343319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QO</a:t>
            </a:r>
          </a:p>
        </p:txBody>
      </p:sp>
      <p:sp>
        <p:nvSpPr>
          <p:cNvPr id="35854" name="Rectangle 13"/>
          <p:cNvSpPr>
            <a:spLocks noChangeArrowheads="1"/>
          </p:cNvSpPr>
          <p:nvPr/>
        </p:nvSpPr>
        <p:spPr bwMode="auto">
          <a:xfrm>
            <a:off x="4532650" y="2239964"/>
            <a:ext cx="593388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STATUS</a:t>
            </a:r>
          </a:p>
        </p:txBody>
      </p:sp>
      <p:sp>
        <p:nvSpPr>
          <p:cNvPr id="35855" name="Rectangle 14"/>
          <p:cNvSpPr>
            <a:spLocks noChangeArrowheads="1"/>
          </p:cNvSpPr>
          <p:nvPr/>
        </p:nvSpPr>
        <p:spPr bwMode="auto">
          <a:xfrm>
            <a:off x="3986213" y="2239964"/>
            <a:ext cx="627050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PARAMS</a:t>
            </a:r>
          </a:p>
        </p:txBody>
      </p:sp>
      <p:sp>
        <p:nvSpPr>
          <p:cNvPr id="35856" name="Rectangle 15"/>
          <p:cNvSpPr>
            <a:spLocks noChangeArrowheads="1"/>
          </p:cNvSpPr>
          <p:nvPr/>
        </p:nvSpPr>
        <p:spPr bwMode="auto">
          <a:xfrm>
            <a:off x="4168776" y="1965326"/>
            <a:ext cx="827425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FB_PUBLISH</a:t>
            </a:r>
          </a:p>
        </p:txBody>
      </p:sp>
      <p:sp>
        <p:nvSpPr>
          <p:cNvPr id="35857" name="Rectangle 16"/>
          <p:cNvSpPr>
            <a:spLocks noChangeArrowheads="1"/>
          </p:cNvSpPr>
          <p:nvPr/>
        </p:nvSpPr>
        <p:spPr bwMode="auto">
          <a:xfrm>
            <a:off x="3986214" y="2651126"/>
            <a:ext cx="474765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SD_m</a:t>
            </a:r>
          </a:p>
        </p:txBody>
      </p:sp>
      <p:sp>
        <p:nvSpPr>
          <p:cNvPr id="35858" name="Rectangle 17"/>
          <p:cNvSpPr>
            <a:spLocks noChangeArrowheads="1"/>
          </p:cNvSpPr>
          <p:nvPr/>
        </p:nvSpPr>
        <p:spPr bwMode="auto">
          <a:xfrm>
            <a:off x="3986213" y="2101851"/>
            <a:ext cx="29202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QI</a:t>
            </a:r>
          </a:p>
        </p:txBody>
      </p:sp>
      <p:sp>
        <p:nvSpPr>
          <p:cNvPr id="35859" name="Rectangle 18"/>
          <p:cNvSpPr>
            <a:spLocks noChangeArrowheads="1"/>
          </p:cNvSpPr>
          <p:nvPr/>
        </p:nvSpPr>
        <p:spPr bwMode="auto">
          <a:xfrm>
            <a:off x="3986213" y="2514601"/>
            <a:ext cx="274390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  :</a:t>
            </a:r>
          </a:p>
        </p:txBody>
      </p:sp>
      <p:sp>
        <p:nvSpPr>
          <p:cNvPr id="35860" name="Rectangle 19"/>
          <p:cNvSpPr>
            <a:spLocks noChangeArrowheads="1"/>
          </p:cNvSpPr>
          <p:nvPr/>
        </p:nvSpPr>
        <p:spPr bwMode="auto">
          <a:xfrm>
            <a:off x="3986213" y="2376489"/>
            <a:ext cx="44110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SD_1</a:t>
            </a:r>
          </a:p>
        </p:txBody>
      </p:sp>
      <p:sp>
        <p:nvSpPr>
          <p:cNvPr id="35861" name="Rectangle 20"/>
          <p:cNvSpPr>
            <a:spLocks noChangeArrowheads="1"/>
          </p:cNvSpPr>
          <p:nvPr/>
        </p:nvSpPr>
        <p:spPr bwMode="auto">
          <a:xfrm>
            <a:off x="4733026" y="1690689"/>
            <a:ext cx="39301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CNF</a:t>
            </a:r>
          </a:p>
        </p:txBody>
      </p:sp>
      <p:sp>
        <p:nvSpPr>
          <p:cNvPr id="35862" name="Rectangle 21"/>
          <p:cNvSpPr>
            <a:spLocks noChangeArrowheads="1"/>
          </p:cNvSpPr>
          <p:nvPr/>
        </p:nvSpPr>
        <p:spPr bwMode="auto">
          <a:xfrm>
            <a:off x="3986213" y="1690689"/>
            <a:ext cx="405836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REQ</a:t>
            </a:r>
          </a:p>
        </p:txBody>
      </p:sp>
      <p:sp>
        <p:nvSpPr>
          <p:cNvPr id="35863" name="Rectangle 22"/>
          <p:cNvSpPr>
            <a:spLocks noChangeArrowheads="1"/>
          </p:cNvSpPr>
          <p:nvPr/>
        </p:nvSpPr>
        <p:spPr bwMode="auto">
          <a:xfrm>
            <a:off x="3986213" y="1560514"/>
            <a:ext cx="37698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</a:t>
            </a:r>
          </a:p>
        </p:txBody>
      </p:sp>
      <p:sp>
        <p:nvSpPr>
          <p:cNvPr id="35864" name="Rectangle 23"/>
          <p:cNvSpPr>
            <a:spLocks noChangeArrowheads="1"/>
          </p:cNvSpPr>
          <p:nvPr/>
        </p:nvSpPr>
        <p:spPr bwMode="auto">
          <a:xfrm>
            <a:off x="4668906" y="1554164"/>
            <a:ext cx="45713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INITO</a:t>
            </a:r>
          </a:p>
        </p:txBody>
      </p:sp>
      <p:sp>
        <p:nvSpPr>
          <p:cNvPr id="35865" name="Freeform 24"/>
          <p:cNvSpPr>
            <a:spLocks/>
          </p:cNvSpPr>
          <p:nvPr/>
        </p:nvSpPr>
        <p:spPr bwMode="auto">
          <a:xfrm>
            <a:off x="6940551" y="1536701"/>
            <a:ext cx="1057275" cy="411163"/>
          </a:xfrm>
          <a:custGeom>
            <a:avLst/>
            <a:gdLst>
              <a:gd name="T0" fmla="*/ 2147483647 w 666"/>
              <a:gd name="T1" fmla="*/ 2147483647 h 259"/>
              <a:gd name="T2" fmla="*/ 2147483647 w 666"/>
              <a:gd name="T3" fmla="*/ 2147483647 h 259"/>
              <a:gd name="T4" fmla="*/ 0 w 666"/>
              <a:gd name="T5" fmla="*/ 2147483647 h 259"/>
              <a:gd name="T6" fmla="*/ 0 w 666"/>
              <a:gd name="T7" fmla="*/ 0 h 259"/>
              <a:gd name="T8" fmla="*/ 2147483647 w 666"/>
              <a:gd name="T9" fmla="*/ 0 h 259"/>
              <a:gd name="T10" fmla="*/ 2147483647 w 666"/>
              <a:gd name="T11" fmla="*/ 2147483647 h 259"/>
              <a:gd name="T12" fmla="*/ 2147483647 w 666"/>
              <a:gd name="T13" fmla="*/ 2147483647 h 259"/>
              <a:gd name="T14" fmla="*/ 2147483647 w 666"/>
              <a:gd name="T15" fmla="*/ 2147483647 h 2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6"/>
              <a:gd name="T25" fmla="*/ 0 h 259"/>
              <a:gd name="T26" fmla="*/ 666 w 666"/>
              <a:gd name="T27" fmla="*/ 259 h 2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6" h="259">
                <a:moveTo>
                  <a:pt x="94" y="258"/>
                </a:moveTo>
                <a:lnTo>
                  <a:pt x="94" y="201"/>
                </a:lnTo>
                <a:lnTo>
                  <a:pt x="0" y="201"/>
                </a:lnTo>
                <a:lnTo>
                  <a:pt x="0" y="0"/>
                </a:lnTo>
                <a:lnTo>
                  <a:pt x="665" y="0"/>
                </a:lnTo>
                <a:lnTo>
                  <a:pt x="665" y="201"/>
                </a:lnTo>
                <a:lnTo>
                  <a:pt x="570" y="201"/>
                </a:lnTo>
                <a:lnTo>
                  <a:pt x="570" y="258"/>
                </a:lnTo>
              </a:path>
            </a:pathLst>
          </a:custGeom>
          <a:solidFill>
            <a:schemeClr val="tx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35866" name="Rectangle 25"/>
          <p:cNvSpPr>
            <a:spLocks noChangeArrowheads="1"/>
          </p:cNvSpPr>
          <p:nvPr/>
        </p:nvSpPr>
        <p:spPr bwMode="auto">
          <a:xfrm>
            <a:off x="7254876" y="1681164"/>
            <a:ext cx="449263" cy="4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67" name="Rectangle 26"/>
          <p:cNvSpPr>
            <a:spLocks noChangeArrowheads="1"/>
          </p:cNvSpPr>
          <p:nvPr/>
        </p:nvSpPr>
        <p:spPr bwMode="auto">
          <a:xfrm>
            <a:off x="6940550" y="1927226"/>
            <a:ext cx="1047750" cy="87947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68" name="Rectangle 27"/>
          <p:cNvSpPr>
            <a:spLocks noChangeArrowheads="1"/>
          </p:cNvSpPr>
          <p:nvPr/>
        </p:nvSpPr>
        <p:spPr bwMode="auto">
          <a:xfrm>
            <a:off x="7694195" y="2082801"/>
            <a:ext cx="343319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QO</a:t>
            </a:r>
          </a:p>
        </p:txBody>
      </p:sp>
      <p:sp>
        <p:nvSpPr>
          <p:cNvPr id="35869" name="Line 28"/>
          <p:cNvSpPr>
            <a:spLocks noChangeShapeType="1"/>
          </p:cNvSpPr>
          <p:nvPr/>
        </p:nvSpPr>
        <p:spPr bwMode="auto">
          <a:xfrm flipH="1">
            <a:off x="7985125" y="2314575"/>
            <a:ext cx="381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870" name="Rectangle 29"/>
          <p:cNvSpPr>
            <a:spLocks noChangeArrowheads="1"/>
          </p:cNvSpPr>
          <p:nvPr/>
        </p:nvSpPr>
        <p:spPr bwMode="auto">
          <a:xfrm>
            <a:off x="7444125" y="2220914"/>
            <a:ext cx="593388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STATUS</a:t>
            </a:r>
          </a:p>
        </p:txBody>
      </p:sp>
      <p:sp>
        <p:nvSpPr>
          <p:cNvPr id="35871" name="Rectangle 30"/>
          <p:cNvSpPr>
            <a:spLocks noChangeArrowheads="1"/>
          </p:cNvSpPr>
          <p:nvPr/>
        </p:nvSpPr>
        <p:spPr bwMode="auto">
          <a:xfrm>
            <a:off x="7004051" y="1946276"/>
            <a:ext cx="981313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FB_SUBSCRIBE</a:t>
            </a:r>
          </a:p>
        </p:txBody>
      </p:sp>
      <p:sp>
        <p:nvSpPr>
          <p:cNvPr id="35872" name="Rectangle 31"/>
          <p:cNvSpPr>
            <a:spLocks noChangeArrowheads="1"/>
          </p:cNvSpPr>
          <p:nvPr/>
        </p:nvSpPr>
        <p:spPr bwMode="auto">
          <a:xfrm>
            <a:off x="7763123" y="2495551"/>
            <a:ext cx="274390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:  </a:t>
            </a:r>
          </a:p>
        </p:txBody>
      </p:sp>
      <p:sp>
        <p:nvSpPr>
          <p:cNvPr id="35873" name="Rectangle 32"/>
          <p:cNvSpPr>
            <a:spLocks noChangeArrowheads="1"/>
          </p:cNvSpPr>
          <p:nvPr/>
        </p:nvSpPr>
        <p:spPr bwMode="auto">
          <a:xfrm>
            <a:off x="6896100" y="1535114"/>
            <a:ext cx="37698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</a:t>
            </a:r>
          </a:p>
        </p:txBody>
      </p:sp>
      <p:sp>
        <p:nvSpPr>
          <p:cNvPr id="35874" name="Rectangle 33"/>
          <p:cNvSpPr>
            <a:spLocks noChangeArrowheads="1"/>
          </p:cNvSpPr>
          <p:nvPr/>
        </p:nvSpPr>
        <p:spPr bwMode="auto">
          <a:xfrm>
            <a:off x="7580381" y="1527176"/>
            <a:ext cx="45713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INITO</a:t>
            </a:r>
          </a:p>
        </p:txBody>
      </p:sp>
      <p:sp>
        <p:nvSpPr>
          <p:cNvPr id="35875" name="Rectangle 34"/>
          <p:cNvSpPr>
            <a:spLocks noChangeArrowheads="1"/>
          </p:cNvSpPr>
          <p:nvPr/>
        </p:nvSpPr>
        <p:spPr bwMode="auto">
          <a:xfrm>
            <a:off x="6896100" y="1671639"/>
            <a:ext cx="39461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RSP</a:t>
            </a:r>
          </a:p>
        </p:txBody>
      </p:sp>
      <p:sp>
        <p:nvSpPr>
          <p:cNvPr id="35876" name="Rectangle 35"/>
          <p:cNvSpPr>
            <a:spLocks noChangeArrowheads="1"/>
          </p:cNvSpPr>
          <p:nvPr/>
        </p:nvSpPr>
        <p:spPr bwMode="auto">
          <a:xfrm>
            <a:off x="7678165" y="1663701"/>
            <a:ext cx="359349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IND</a:t>
            </a:r>
          </a:p>
        </p:txBody>
      </p:sp>
      <p:sp>
        <p:nvSpPr>
          <p:cNvPr id="35877" name="Rectangle 36"/>
          <p:cNvSpPr>
            <a:spLocks noChangeArrowheads="1"/>
          </p:cNvSpPr>
          <p:nvPr/>
        </p:nvSpPr>
        <p:spPr bwMode="auto">
          <a:xfrm>
            <a:off x="6896100" y="2082801"/>
            <a:ext cx="29202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QI</a:t>
            </a:r>
          </a:p>
        </p:txBody>
      </p:sp>
      <p:sp>
        <p:nvSpPr>
          <p:cNvPr id="35878" name="Rectangle 37"/>
          <p:cNvSpPr>
            <a:spLocks noChangeArrowheads="1"/>
          </p:cNvSpPr>
          <p:nvPr/>
        </p:nvSpPr>
        <p:spPr bwMode="auto">
          <a:xfrm>
            <a:off x="7557939" y="2632076"/>
            <a:ext cx="47957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RD_m</a:t>
            </a:r>
          </a:p>
        </p:txBody>
      </p:sp>
      <p:sp>
        <p:nvSpPr>
          <p:cNvPr id="35879" name="Rectangle 38"/>
          <p:cNvSpPr>
            <a:spLocks noChangeArrowheads="1"/>
          </p:cNvSpPr>
          <p:nvPr/>
        </p:nvSpPr>
        <p:spPr bwMode="auto">
          <a:xfrm>
            <a:off x="7591603" y="2357439"/>
            <a:ext cx="445911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RD_1</a:t>
            </a:r>
          </a:p>
        </p:txBody>
      </p:sp>
      <p:sp>
        <p:nvSpPr>
          <p:cNvPr id="35880" name="Rectangle 39"/>
          <p:cNvSpPr>
            <a:spLocks noChangeArrowheads="1"/>
          </p:cNvSpPr>
          <p:nvPr/>
        </p:nvSpPr>
        <p:spPr bwMode="auto">
          <a:xfrm>
            <a:off x="6896100" y="2220914"/>
            <a:ext cx="627050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PARAMS</a:t>
            </a:r>
          </a:p>
        </p:txBody>
      </p:sp>
      <p:sp>
        <p:nvSpPr>
          <p:cNvPr id="35881" name="Freeform 40"/>
          <p:cNvSpPr>
            <a:spLocks/>
          </p:cNvSpPr>
          <p:nvPr/>
        </p:nvSpPr>
        <p:spPr bwMode="auto">
          <a:xfrm>
            <a:off x="4662489" y="2481264"/>
            <a:ext cx="2459037" cy="77787"/>
          </a:xfrm>
          <a:custGeom>
            <a:avLst/>
            <a:gdLst>
              <a:gd name="T0" fmla="*/ 0 w 2725"/>
              <a:gd name="T1" fmla="*/ 2147483647 h 87"/>
              <a:gd name="T2" fmla="*/ 2147483647 w 2725"/>
              <a:gd name="T3" fmla="*/ 0 h 87"/>
              <a:gd name="T4" fmla="*/ 2147483647 w 2725"/>
              <a:gd name="T5" fmla="*/ 2147483647 h 87"/>
              <a:gd name="T6" fmla="*/ 2147483647 w 2725"/>
              <a:gd name="T7" fmla="*/ 2147483647 h 87"/>
              <a:gd name="T8" fmla="*/ 0 60000 65536"/>
              <a:gd name="T9" fmla="*/ 0 60000 65536"/>
              <a:gd name="T10" fmla="*/ 0 60000 65536"/>
              <a:gd name="T11" fmla="*/ 0 60000 65536"/>
              <a:gd name="T12" fmla="*/ 0 w 2725"/>
              <a:gd name="T13" fmla="*/ 0 h 87"/>
              <a:gd name="T14" fmla="*/ 2725 w 2725"/>
              <a:gd name="T15" fmla="*/ 87 h 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25" h="87">
                <a:moveTo>
                  <a:pt x="0" y="86"/>
                </a:moveTo>
                <a:lnTo>
                  <a:pt x="1364" y="0"/>
                </a:lnTo>
                <a:lnTo>
                  <a:pt x="1240" y="86"/>
                </a:lnTo>
                <a:lnTo>
                  <a:pt x="2724" y="50"/>
                </a:lnTo>
              </a:path>
            </a:pathLst>
          </a:custGeom>
          <a:noFill/>
          <a:ln w="28575" cap="rnd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882" name="Rectangle 41"/>
          <p:cNvSpPr>
            <a:spLocks noChangeArrowheads="1"/>
          </p:cNvSpPr>
          <p:nvPr/>
        </p:nvSpPr>
        <p:spPr bwMode="auto">
          <a:xfrm>
            <a:off x="1689100" y="3416300"/>
            <a:ext cx="8712200" cy="177800"/>
          </a:xfrm>
          <a:prstGeom prst="rect">
            <a:avLst/>
          </a:prstGeom>
          <a:solidFill>
            <a:srgbClr val="FF7D8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83" name="Rectangle 42"/>
          <p:cNvSpPr>
            <a:spLocks noChangeArrowheads="1"/>
          </p:cNvSpPr>
          <p:nvPr/>
        </p:nvSpPr>
        <p:spPr bwMode="auto">
          <a:xfrm>
            <a:off x="3441700" y="3276600"/>
            <a:ext cx="495300" cy="5207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84" name="Rectangle 43"/>
          <p:cNvSpPr>
            <a:spLocks noChangeArrowheads="1"/>
          </p:cNvSpPr>
          <p:nvPr/>
        </p:nvSpPr>
        <p:spPr bwMode="auto">
          <a:xfrm>
            <a:off x="8140700" y="3263900"/>
            <a:ext cx="495300" cy="5207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85" name="Rectangle 44"/>
          <p:cNvSpPr>
            <a:spLocks noChangeArrowheads="1"/>
          </p:cNvSpPr>
          <p:nvPr/>
        </p:nvSpPr>
        <p:spPr bwMode="auto">
          <a:xfrm>
            <a:off x="1695450" y="1211263"/>
            <a:ext cx="1695450" cy="1771650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86" name="Freeform 45"/>
          <p:cNvSpPr>
            <a:spLocks noChangeAspect="1"/>
          </p:cNvSpPr>
          <p:nvPr/>
        </p:nvSpPr>
        <p:spPr bwMode="auto">
          <a:xfrm>
            <a:off x="1766889" y="1949450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887" name="Rectangle 46"/>
          <p:cNvSpPr>
            <a:spLocks noChangeAspect="1" noChangeArrowheads="1"/>
          </p:cNvSpPr>
          <p:nvPr/>
        </p:nvSpPr>
        <p:spPr bwMode="auto">
          <a:xfrm>
            <a:off x="1766889" y="2141539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88" name="Freeform 47"/>
          <p:cNvSpPr>
            <a:spLocks noChangeAspect="1"/>
          </p:cNvSpPr>
          <p:nvPr/>
        </p:nvSpPr>
        <p:spPr bwMode="auto">
          <a:xfrm>
            <a:off x="2352676" y="2259013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889" name="Rectangle 48"/>
          <p:cNvSpPr>
            <a:spLocks noChangeAspect="1" noChangeArrowheads="1"/>
          </p:cNvSpPr>
          <p:nvPr/>
        </p:nvSpPr>
        <p:spPr bwMode="auto">
          <a:xfrm>
            <a:off x="2352676" y="2451101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90" name="Freeform 49"/>
          <p:cNvSpPr>
            <a:spLocks noChangeAspect="1"/>
          </p:cNvSpPr>
          <p:nvPr/>
        </p:nvSpPr>
        <p:spPr bwMode="auto">
          <a:xfrm>
            <a:off x="2347914" y="1330325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891" name="Rectangle 50"/>
          <p:cNvSpPr>
            <a:spLocks noChangeAspect="1" noChangeArrowheads="1"/>
          </p:cNvSpPr>
          <p:nvPr/>
        </p:nvSpPr>
        <p:spPr bwMode="auto">
          <a:xfrm>
            <a:off x="2347914" y="1522414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892" name="Freeform 51"/>
          <p:cNvSpPr>
            <a:spLocks noChangeAspect="1"/>
          </p:cNvSpPr>
          <p:nvPr/>
        </p:nvSpPr>
        <p:spPr bwMode="auto">
          <a:xfrm>
            <a:off x="2971801" y="1847850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893" name="Rectangle 52"/>
          <p:cNvSpPr>
            <a:spLocks noChangeAspect="1" noChangeArrowheads="1"/>
          </p:cNvSpPr>
          <p:nvPr/>
        </p:nvSpPr>
        <p:spPr bwMode="auto">
          <a:xfrm>
            <a:off x="2971801" y="2039939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cxnSp>
        <p:nvCxnSpPr>
          <p:cNvPr id="35894" name="AutoShape 53"/>
          <p:cNvCxnSpPr>
            <a:cxnSpLocks noChangeShapeType="1"/>
            <a:stCxn id="35887" idx="3"/>
            <a:endCxn id="35891" idx="1"/>
          </p:cNvCxnSpPr>
          <p:nvPr/>
        </p:nvCxnSpPr>
        <p:spPr bwMode="auto">
          <a:xfrm flipV="1">
            <a:off x="1949971" y="1875143"/>
            <a:ext cx="397942" cy="619125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5" name="AutoShape 54"/>
          <p:cNvCxnSpPr>
            <a:cxnSpLocks noChangeShapeType="1"/>
            <a:stCxn id="35891" idx="3"/>
            <a:endCxn id="35893" idx="1"/>
          </p:cNvCxnSpPr>
          <p:nvPr/>
        </p:nvCxnSpPr>
        <p:spPr bwMode="auto">
          <a:xfrm>
            <a:off x="2530996" y="1875143"/>
            <a:ext cx="440804" cy="517525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896" name="AutoShape 55"/>
          <p:cNvCxnSpPr>
            <a:cxnSpLocks noChangeShapeType="1"/>
            <a:stCxn id="35889" idx="3"/>
            <a:endCxn id="35893" idx="1"/>
          </p:cNvCxnSpPr>
          <p:nvPr/>
        </p:nvCxnSpPr>
        <p:spPr bwMode="auto">
          <a:xfrm flipV="1">
            <a:off x="2535758" y="2392667"/>
            <a:ext cx="436042" cy="411162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897" name="Line 56"/>
          <p:cNvSpPr>
            <a:spLocks noChangeShapeType="1"/>
          </p:cNvSpPr>
          <p:nvPr/>
        </p:nvSpPr>
        <p:spPr bwMode="auto">
          <a:xfrm flipH="1">
            <a:off x="3308351" y="1782763"/>
            <a:ext cx="728663" cy="1190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898" name="Line 57"/>
          <p:cNvSpPr>
            <a:spLocks noChangeShapeType="1"/>
          </p:cNvSpPr>
          <p:nvPr/>
        </p:nvSpPr>
        <p:spPr bwMode="auto">
          <a:xfrm flipH="1" flipV="1">
            <a:off x="2684463" y="1425575"/>
            <a:ext cx="1352550" cy="2286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899" name="Line 58"/>
          <p:cNvSpPr>
            <a:spLocks noChangeShapeType="1"/>
          </p:cNvSpPr>
          <p:nvPr/>
        </p:nvSpPr>
        <p:spPr bwMode="auto">
          <a:xfrm flipH="1" flipV="1">
            <a:off x="2713039" y="1555751"/>
            <a:ext cx="1323975" cy="63817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00" name="Line 59"/>
          <p:cNvSpPr>
            <a:spLocks noChangeShapeType="1"/>
          </p:cNvSpPr>
          <p:nvPr/>
        </p:nvSpPr>
        <p:spPr bwMode="auto">
          <a:xfrm flipH="1" flipV="1">
            <a:off x="3313113" y="2090739"/>
            <a:ext cx="723900" cy="2428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01" name="Line 60"/>
          <p:cNvSpPr>
            <a:spLocks noChangeShapeType="1"/>
          </p:cNvSpPr>
          <p:nvPr/>
        </p:nvSpPr>
        <p:spPr bwMode="auto">
          <a:xfrm flipH="1" flipV="1">
            <a:off x="3313113" y="2165350"/>
            <a:ext cx="723900" cy="3048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02" name="Line 61"/>
          <p:cNvSpPr>
            <a:spLocks noChangeShapeType="1"/>
          </p:cNvSpPr>
          <p:nvPr/>
        </p:nvSpPr>
        <p:spPr bwMode="auto">
          <a:xfrm flipH="1" flipV="1">
            <a:off x="3317875" y="2239963"/>
            <a:ext cx="719138" cy="36671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03" name="Line 62"/>
          <p:cNvSpPr>
            <a:spLocks noChangeShapeType="1"/>
          </p:cNvSpPr>
          <p:nvPr/>
        </p:nvSpPr>
        <p:spPr bwMode="auto">
          <a:xfrm flipH="1" flipV="1">
            <a:off x="2674939" y="2738438"/>
            <a:ext cx="1362075" cy="47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04" name="Rectangle 63"/>
          <p:cNvSpPr>
            <a:spLocks noChangeArrowheads="1"/>
          </p:cNvSpPr>
          <p:nvPr/>
        </p:nvSpPr>
        <p:spPr bwMode="auto">
          <a:xfrm>
            <a:off x="8743950" y="1198563"/>
            <a:ext cx="1695450" cy="1771650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2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05" name="Freeform 64"/>
          <p:cNvSpPr>
            <a:spLocks noChangeAspect="1"/>
          </p:cNvSpPr>
          <p:nvPr/>
        </p:nvSpPr>
        <p:spPr bwMode="auto">
          <a:xfrm>
            <a:off x="8815389" y="1936750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906" name="Rectangle 65"/>
          <p:cNvSpPr>
            <a:spLocks noChangeAspect="1" noChangeArrowheads="1"/>
          </p:cNvSpPr>
          <p:nvPr/>
        </p:nvSpPr>
        <p:spPr bwMode="auto">
          <a:xfrm>
            <a:off x="8815389" y="2128839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07" name="Freeform 66"/>
          <p:cNvSpPr>
            <a:spLocks noChangeAspect="1"/>
          </p:cNvSpPr>
          <p:nvPr/>
        </p:nvSpPr>
        <p:spPr bwMode="auto">
          <a:xfrm>
            <a:off x="9401176" y="2246313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908" name="Rectangle 67"/>
          <p:cNvSpPr>
            <a:spLocks noChangeAspect="1" noChangeArrowheads="1"/>
          </p:cNvSpPr>
          <p:nvPr/>
        </p:nvSpPr>
        <p:spPr bwMode="auto">
          <a:xfrm>
            <a:off x="9401176" y="2438401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09" name="Freeform 68"/>
          <p:cNvSpPr>
            <a:spLocks noChangeAspect="1"/>
          </p:cNvSpPr>
          <p:nvPr/>
        </p:nvSpPr>
        <p:spPr bwMode="auto">
          <a:xfrm>
            <a:off x="9396414" y="1317625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910" name="Rectangle 69"/>
          <p:cNvSpPr>
            <a:spLocks noChangeAspect="1" noChangeArrowheads="1"/>
          </p:cNvSpPr>
          <p:nvPr/>
        </p:nvSpPr>
        <p:spPr bwMode="auto">
          <a:xfrm>
            <a:off x="9396414" y="1509714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11" name="Freeform 70"/>
          <p:cNvSpPr>
            <a:spLocks noChangeAspect="1"/>
          </p:cNvSpPr>
          <p:nvPr/>
        </p:nvSpPr>
        <p:spPr bwMode="auto">
          <a:xfrm>
            <a:off x="10020301" y="1835150"/>
            <a:ext cx="183083" cy="366902"/>
          </a:xfrm>
          <a:custGeom>
            <a:avLst/>
            <a:gdLst>
              <a:gd name="T0" fmla="*/ 2147483647 w 445"/>
              <a:gd name="T1" fmla="*/ 2147483647 h 251"/>
              <a:gd name="T2" fmla="*/ 2147483647 w 445"/>
              <a:gd name="T3" fmla="*/ 2147483647 h 251"/>
              <a:gd name="T4" fmla="*/ 0 w 445"/>
              <a:gd name="T5" fmla="*/ 2147483647 h 251"/>
              <a:gd name="T6" fmla="*/ 0 w 445"/>
              <a:gd name="T7" fmla="*/ 0 h 251"/>
              <a:gd name="T8" fmla="*/ 2147483647 w 445"/>
              <a:gd name="T9" fmla="*/ 0 h 251"/>
              <a:gd name="T10" fmla="*/ 2147483647 w 445"/>
              <a:gd name="T11" fmla="*/ 2147483647 h 251"/>
              <a:gd name="T12" fmla="*/ 2147483647 w 445"/>
              <a:gd name="T13" fmla="*/ 2147483647 h 251"/>
              <a:gd name="T14" fmla="*/ 2147483647 w 445"/>
              <a:gd name="T15" fmla="*/ 2147483647 h 251"/>
              <a:gd name="T16" fmla="*/ 2147483647 w 445"/>
              <a:gd name="T17" fmla="*/ 2147483647 h 2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45"/>
              <a:gd name="T28" fmla="*/ 0 h 251"/>
              <a:gd name="T29" fmla="*/ 445 w 445"/>
              <a:gd name="T30" fmla="*/ 251 h 2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45" h="251">
                <a:moveTo>
                  <a:pt x="62" y="250"/>
                </a:moveTo>
                <a:lnTo>
                  <a:pt x="62" y="167"/>
                </a:lnTo>
                <a:lnTo>
                  <a:pt x="0" y="167"/>
                </a:lnTo>
                <a:lnTo>
                  <a:pt x="0" y="0"/>
                </a:lnTo>
                <a:lnTo>
                  <a:pt x="444" y="0"/>
                </a:lnTo>
                <a:lnTo>
                  <a:pt x="444" y="167"/>
                </a:lnTo>
                <a:lnTo>
                  <a:pt x="380" y="167"/>
                </a:lnTo>
                <a:lnTo>
                  <a:pt x="380" y="250"/>
                </a:lnTo>
                <a:lnTo>
                  <a:pt x="62" y="250"/>
                </a:lnTo>
              </a:path>
            </a:pathLst>
          </a:custGeom>
          <a:solidFill>
            <a:srgbClr val="99CCFF"/>
          </a:solidFill>
          <a:ln w="3175" cap="rnd">
            <a:solidFill>
              <a:srgbClr val="000000"/>
            </a:solidFill>
            <a:round/>
            <a:headEnd/>
            <a:tailEnd/>
          </a:ln>
        </p:spPr>
        <p:txBody>
          <a:bodyPr wrap="none" lIns="90624" tIns="44517" rIns="90624" bIns="44517">
            <a:spAutoFit/>
          </a:bodyPr>
          <a:lstStyle/>
          <a:p>
            <a:endParaRPr lang="en-NZ"/>
          </a:p>
        </p:txBody>
      </p:sp>
      <p:sp>
        <p:nvSpPr>
          <p:cNvPr id="35912" name="Rectangle 71"/>
          <p:cNvSpPr>
            <a:spLocks noChangeAspect="1" noChangeArrowheads="1"/>
          </p:cNvSpPr>
          <p:nvPr/>
        </p:nvSpPr>
        <p:spPr bwMode="auto">
          <a:xfrm>
            <a:off x="10020301" y="2027239"/>
            <a:ext cx="183083" cy="705457"/>
          </a:xfrm>
          <a:prstGeom prst="rect">
            <a:avLst/>
          </a:prstGeom>
          <a:solidFill>
            <a:srgbClr val="99CCFF"/>
          </a:solidFill>
          <a:ln w="3175">
            <a:solidFill>
              <a:srgbClr val="000000"/>
            </a:solidFill>
            <a:miter lim="800000"/>
            <a:headEnd/>
            <a:tailEnd/>
          </a:ln>
        </p:spPr>
        <p:txBody>
          <a:bodyPr wrap="none" lIns="90624" tIns="44517" rIns="90624" bIns="44517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cxnSp>
        <p:nvCxnSpPr>
          <p:cNvPr id="35913" name="AutoShape 72"/>
          <p:cNvCxnSpPr>
            <a:cxnSpLocks noChangeShapeType="1"/>
            <a:stCxn id="35906" idx="3"/>
            <a:endCxn id="35910" idx="1"/>
          </p:cNvCxnSpPr>
          <p:nvPr/>
        </p:nvCxnSpPr>
        <p:spPr bwMode="auto">
          <a:xfrm flipV="1">
            <a:off x="8998471" y="1862443"/>
            <a:ext cx="397942" cy="619125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4" name="AutoShape 73"/>
          <p:cNvCxnSpPr>
            <a:cxnSpLocks noChangeShapeType="1"/>
            <a:stCxn id="35910" idx="3"/>
            <a:endCxn id="35912" idx="1"/>
          </p:cNvCxnSpPr>
          <p:nvPr/>
        </p:nvCxnSpPr>
        <p:spPr bwMode="auto">
          <a:xfrm>
            <a:off x="9579496" y="1862443"/>
            <a:ext cx="440804" cy="517525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5" name="AutoShape 74"/>
          <p:cNvCxnSpPr>
            <a:cxnSpLocks noChangeShapeType="1"/>
            <a:stCxn id="35908" idx="3"/>
            <a:endCxn id="35912" idx="1"/>
          </p:cNvCxnSpPr>
          <p:nvPr/>
        </p:nvCxnSpPr>
        <p:spPr bwMode="auto">
          <a:xfrm flipV="1">
            <a:off x="9584258" y="2379967"/>
            <a:ext cx="436042" cy="411162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6" name="AutoShape 75"/>
          <p:cNvCxnSpPr>
            <a:cxnSpLocks noChangeShapeType="1"/>
            <a:endCxn id="35910" idx="1"/>
          </p:cNvCxnSpPr>
          <p:nvPr/>
        </p:nvCxnSpPr>
        <p:spPr bwMode="auto">
          <a:xfrm flipV="1">
            <a:off x="7997825" y="1862442"/>
            <a:ext cx="1398588" cy="325134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7" name="AutoShape 76"/>
          <p:cNvCxnSpPr>
            <a:cxnSpLocks noChangeShapeType="1"/>
            <a:endCxn id="35906" idx="1"/>
          </p:cNvCxnSpPr>
          <p:nvPr/>
        </p:nvCxnSpPr>
        <p:spPr bwMode="auto">
          <a:xfrm>
            <a:off x="7978776" y="2314575"/>
            <a:ext cx="836613" cy="166992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918" name="AutoShape 77"/>
          <p:cNvCxnSpPr>
            <a:cxnSpLocks noChangeShapeType="1"/>
            <a:endCxn id="35908" idx="1"/>
          </p:cNvCxnSpPr>
          <p:nvPr/>
        </p:nvCxnSpPr>
        <p:spPr bwMode="auto">
          <a:xfrm>
            <a:off x="7985125" y="2447925"/>
            <a:ext cx="1416050" cy="343204"/>
          </a:xfrm>
          <a:prstGeom prst="bentConnector3">
            <a:avLst>
              <a:gd name="adj1" fmla="val 50000"/>
            </a:avLst>
          </a:prstGeom>
          <a:noFill/>
          <a:ln w="12700" cap="sq">
            <a:solidFill>
              <a:schemeClr val="bg2"/>
            </a:solidFill>
            <a:miter lim="800000"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19" name="Line 78"/>
          <p:cNvSpPr>
            <a:spLocks noChangeShapeType="1"/>
          </p:cNvSpPr>
          <p:nvPr/>
        </p:nvSpPr>
        <p:spPr bwMode="auto">
          <a:xfrm flipH="1">
            <a:off x="7985125" y="1409700"/>
            <a:ext cx="1409700" cy="209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20" name="Line 79"/>
          <p:cNvSpPr>
            <a:spLocks noChangeShapeType="1"/>
          </p:cNvSpPr>
          <p:nvPr/>
        </p:nvSpPr>
        <p:spPr bwMode="auto">
          <a:xfrm flipH="1" flipV="1">
            <a:off x="7985125" y="1757363"/>
            <a:ext cx="831850" cy="2540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21" name="Line 80"/>
          <p:cNvSpPr>
            <a:spLocks noChangeShapeType="1"/>
          </p:cNvSpPr>
          <p:nvPr/>
        </p:nvSpPr>
        <p:spPr bwMode="auto">
          <a:xfrm flipH="1">
            <a:off x="7985125" y="2724150"/>
            <a:ext cx="14097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22" name="Freeform 81"/>
          <p:cNvSpPr>
            <a:spLocks/>
          </p:cNvSpPr>
          <p:nvPr/>
        </p:nvSpPr>
        <p:spPr bwMode="auto">
          <a:xfrm>
            <a:off x="2884489" y="4291013"/>
            <a:ext cx="1057275" cy="411162"/>
          </a:xfrm>
          <a:custGeom>
            <a:avLst/>
            <a:gdLst>
              <a:gd name="T0" fmla="*/ 2147483647 w 666"/>
              <a:gd name="T1" fmla="*/ 2147483647 h 259"/>
              <a:gd name="T2" fmla="*/ 2147483647 w 666"/>
              <a:gd name="T3" fmla="*/ 2147483647 h 259"/>
              <a:gd name="T4" fmla="*/ 0 w 666"/>
              <a:gd name="T5" fmla="*/ 2147483647 h 259"/>
              <a:gd name="T6" fmla="*/ 0 w 666"/>
              <a:gd name="T7" fmla="*/ 0 h 259"/>
              <a:gd name="T8" fmla="*/ 2147483647 w 666"/>
              <a:gd name="T9" fmla="*/ 0 h 259"/>
              <a:gd name="T10" fmla="*/ 2147483647 w 666"/>
              <a:gd name="T11" fmla="*/ 2147483647 h 259"/>
              <a:gd name="T12" fmla="*/ 2147483647 w 666"/>
              <a:gd name="T13" fmla="*/ 2147483647 h 259"/>
              <a:gd name="T14" fmla="*/ 2147483647 w 666"/>
              <a:gd name="T15" fmla="*/ 2147483647 h 2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6"/>
              <a:gd name="T25" fmla="*/ 0 h 259"/>
              <a:gd name="T26" fmla="*/ 666 w 666"/>
              <a:gd name="T27" fmla="*/ 259 h 2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6" h="259">
                <a:moveTo>
                  <a:pt x="94" y="258"/>
                </a:moveTo>
                <a:lnTo>
                  <a:pt x="94" y="201"/>
                </a:lnTo>
                <a:lnTo>
                  <a:pt x="0" y="201"/>
                </a:lnTo>
                <a:lnTo>
                  <a:pt x="0" y="0"/>
                </a:lnTo>
                <a:lnTo>
                  <a:pt x="665" y="0"/>
                </a:lnTo>
                <a:lnTo>
                  <a:pt x="665" y="201"/>
                </a:lnTo>
                <a:lnTo>
                  <a:pt x="570" y="201"/>
                </a:lnTo>
                <a:lnTo>
                  <a:pt x="570" y="258"/>
                </a:lnTo>
              </a:path>
            </a:pathLst>
          </a:custGeom>
          <a:solidFill>
            <a:schemeClr val="tx1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35923" name="Rectangle 82"/>
          <p:cNvSpPr>
            <a:spLocks noChangeArrowheads="1"/>
          </p:cNvSpPr>
          <p:nvPr/>
        </p:nvSpPr>
        <p:spPr bwMode="auto">
          <a:xfrm>
            <a:off x="3198813" y="4435476"/>
            <a:ext cx="449262" cy="4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24" name="Rectangle 83"/>
          <p:cNvSpPr>
            <a:spLocks noChangeArrowheads="1"/>
          </p:cNvSpPr>
          <p:nvPr/>
        </p:nvSpPr>
        <p:spPr bwMode="auto">
          <a:xfrm>
            <a:off x="2884488" y="4681539"/>
            <a:ext cx="1047750" cy="101758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25" name="Rectangle 84"/>
          <p:cNvSpPr>
            <a:spLocks noChangeArrowheads="1"/>
          </p:cNvSpPr>
          <p:nvPr/>
        </p:nvSpPr>
        <p:spPr bwMode="auto">
          <a:xfrm>
            <a:off x="4257675" y="4760914"/>
            <a:ext cx="47957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</a:p>
        </p:txBody>
      </p:sp>
      <p:sp>
        <p:nvSpPr>
          <p:cNvPr id="35926" name="Line 85"/>
          <p:cNvSpPr>
            <a:spLocks noChangeShapeType="1"/>
          </p:cNvSpPr>
          <p:nvPr/>
        </p:nvSpPr>
        <p:spPr bwMode="auto">
          <a:xfrm flipH="1">
            <a:off x="3929063" y="4854575"/>
            <a:ext cx="381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27" name="Rectangle 86"/>
          <p:cNvSpPr>
            <a:spLocks noChangeArrowheads="1"/>
          </p:cNvSpPr>
          <p:nvPr/>
        </p:nvSpPr>
        <p:spPr bwMode="auto">
          <a:xfrm>
            <a:off x="3638132" y="4760914"/>
            <a:ext cx="343319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QO</a:t>
            </a:r>
          </a:p>
        </p:txBody>
      </p:sp>
      <p:sp>
        <p:nvSpPr>
          <p:cNvPr id="35928" name="Rectangle 87"/>
          <p:cNvSpPr>
            <a:spLocks noChangeArrowheads="1"/>
          </p:cNvSpPr>
          <p:nvPr/>
        </p:nvSpPr>
        <p:spPr bwMode="auto">
          <a:xfrm>
            <a:off x="4257675" y="4899026"/>
            <a:ext cx="39942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ANY</a:t>
            </a:r>
          </a:p>
        </p:txBody>
      </p:sp>
      <p:sp>
        <p:nvSpPr>
          <p:cNvPr id="35929" name="Line 88"/>
          <p:cNvSpPr>
            <a:spLocks noChangeShapeType="1"/>
          </p:cNvSpPr>
          <p:nvPr/>
        </p:nvSpPr>
        <p:spPr bwMode="auto">
          <a:xfrm flipH="1">
            <a:off x="3929063" y="4991100"/>
            <a:ext cx="381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30" name="Rectangle 89"/>
          <p:cNvSpPr>
            <a:spLocks noChangeArrowheads="1"/>
          </p:cNvSpPr>
          <p:nvPr/>
        </p:nvSpPr>
        <p:spPr bwMode="auto">
          <a:xfrm>
            <a:off x="3388062" y="4899026"/>
            <a:ext cx="593388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STATUS</a:t>
            </a:r>
          </a:p>
        </p:txBody>
      </p:sp>
      <p:sp>
        <p:nvSpPr>
          <p:cNvPr id="35931" name="Rectangle 90"/>
          <p:cNvSpPr>
            <a:spLocks noChangeArrowheads="1"/>
          </p:cNvSpPr>
          <p:nvPr/>
        </p:nvSpPr>
        <p:spPr bwMode="auto">
          <a:xfrm>
            <a:off x="3063876" y="4700589"/>
            <a:ext cx="747275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FB_CLIENT</a:t>
            </a:r>
          </a:p>
        </p:txBody>
      </p:sp>
      <p:grpSp>
        <p:nvGrpSpPr>
          <p:cNvPr id="35932" name="Group 91"/>
          <p:cNvGrpSpPr>
            <a:grpSpLocks/>
          </p:cNvGrpSpPr>
          <p:nvPr/>
        </p:nvGrpSpPr>
        <p:grpSpPr bwMode="auto">
          <a:xfrm>
            <a:off x="2163758" y="5402257"/>
            <a:ext cx="1150948" cy="200024"/>
            <a:chOff x="634" y="1560"/>
            <a:chExt cx="724" cy="126"/>
          </a:xfrm>
        </p:grpSpPr>
        <p:sp>
          <p:nvSpPr>
            <p:cNvPr id="36069" name="Rectangle 92"/>
            <p:cNvSpPr>
              <a:spLocks noChangeArrowheads="1"/>
            </p:cNvSpPr>
            <p:nvPr/>
          </p:nvSpPr>
          <p:spPr bwMode="auto">
            <a:xfrm>
              <a:off x="1059" y="1560"/>
              <a:ext cx="29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SD_m</a:t>
              </a:r>
            </a:p>
          </p:txBody>
        </p:sp>
        <p:sp>
          <p:nvSpPr>
            <p:cNvPr id="36070" name="Line 93"/>
            <p:cNvSpPr>
              <a:spLocks noChangeShapeType="1"/>
            </p:cNvSpPr>
            <p:nvPr/>
          </p:nvSpPr>
          <p:spPr bwMode="auto">
            <a:xfrm flipH="1">
              <a:off x="853" y="1619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71" name="Rectangle 94"/>
            <p:cNvSpPr>
              <a:spLocks noChangeArrowheads="1"/>
            </p:cNvSpPr>
            <p:nvPr/>
          </p:nvSpPr>
          <p:spPr bwMode="auto">
            <a:xfrm>
              <a:off x="634" y="1560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</p:grpSp>
      <p:grpSp>
        <p:nvGrpSpPr>
          <p:cNvPr id="35933" name="Group 95"/>
          <p:cNvGrpSpPr>
            <a:grpSpLocks/>
          </p:cNvGrpSpPr>
          <p:nvPr/>
        </p:nvGrpSpPr>
        <p:grpSpPr bwMode="auto">
          <a:xfrm>
            <a:off x="3706805" y="5173657"/>
            <a:ext cx="825512" cy="200024"/>
            <a:chOff x="1605" y="1416"/>
            <a:chExt cx="519" cy="126"/>
          </a:xfrm>
        </p:grpSpPr>
        <p:sp>
          <p:nvSpPr>
            <p:cNvPr id="36066" name="Rectangle 96"/>
            <p:cNvSpPr>
              <a:spLocks noChangeArrowheads="1"/>
            </p:cNvSpPr>
            <p:nvPr/>
          </p:nvSpPr>
          <p:spPr bwMode="auto">
            <a:xfrm>
              <a:off x="1951" y="1416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</a:t>
              </a:r>
            </a:p>
          </p:txBody>
        </p:sp>
        <p:sp>
          <p:nvSpPr>
            <p:cNvPr id="36067" name="Line 97"/>
            <p:cNvSpPr>
              <a:spLocks noChangeShapeType="1"/>
            </p:cNvSpPr>
            <p:nvPr/>
          </p:nvSpPr>
          <p:spPr bwMode="auto">
            <a:xfrm flipH="1">
              <a:off x="1745" y="1475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68" name="Rectangle 98"/>
            <p:cNvSpPr>
              <a:spLocks noChangeArrowheads="1"/>
            </p:cNvSpPr>
            <p:nvPr/>
          </p:nvSpPr>
          <p:spPr bwMode="auto">
            <a:xfrm>
              <a:off x="1605" y="1416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:  </a:t>
              </a:r>
            </a:p>
          </p:txBody>
        </p:sp>
      </p:grpSp>
      <p:sp>
        <p:nvSpPr>
          <p:cNvPr id="35934" name="Rectangle 99"/>
          <p:cNvSpPr>
            <a:spLocks noChangeArrowheads="1"/>
          </p:cNvSpPr>
          <p:nvPr/>
        </p:nvSpPr>
        <p:spPr bwMode="auto">
          <a:xfrm>
            <a:off x="2838450" y="4791076"/>
            <a:ext cx="29202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QI</a:t>
            </a:r>
          </a:p>
        </p:txBody>
      </p:sp>
      <p:sp>
        <p:nvSpPr>
          <p:cNvPr id="35935" name="Line 100"/>
          <p:cNvSpPr>
            <a:spLocks noChangeShapeType="1"/>
          </p:cNvSpPr>
          <p:nvPr/>
        </p:nvSpPr>
        <p:spPr bwMode="auto">
          <a:xfrm flipH="1">
            <a:off x="2511426" y="4884738"/>
            <a:ext cx="3794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36" name="Rectangle 101"/>
          <p:cNvSpPr>
            <a:spLocks noChangeArrowheads="1"/>
          </p:cNvSpPr>
          <p:nvPr/>
        </p:nvSpPr>
        <p:spPr bwMode="auto">
          <a:xfrm>
            <a:off x="2082651" y="4791076"/>
            <a:ext cx="47957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</a:p>
        </p:txBody>
      </p:sp>
      <p:grpSp>
        <p:nvGrpSpPr>
          <p:cNvPr id="35937" name="Group 102"/>
          <p:cNvGrpSpPr>
            <a:grpSpLocks/>
          </p:cNvGrpSpPr>
          <p:nvPr/>
        </p:nvGrpSpPr>
        <p:grpSpPr bwMode="auto">
          <a:xfrm>
            <a:off x="2230434" y="5265732"/>
            <a:ext cx="884249" cy="200024"/>
            <a:chOff x="676" y="1474"/>
            <a:chExt cx="556" cy="126"/>
          </a:xfrm>
        </p:grpSpPr>
        <p:sp>
          <p:nvSpPr>
            <p:cNvPr id="36063" name="Rectangle 103"/>
            <p:cNvSpPr>
              <a:spLocks noChangeArrowheads="1"/>
            </p:cNvSpPr>
            <p:nvPr/>
          </p:nvSpPr>
          <p:spPr bwMode="auto">
            <a:xfrm>
              <a:off x="1059" y="1474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</a:t>
              </a:r>
            </a:p>
          </p:txBody>
        </p:sp>
        <p:sp>
          <p:nvSpPr>
            <p:cNvPr id="36064" name="Line 104"/>
            <p:cNvSpPr>
              <a:spLocks noChangeShapeType="1"/>
            </p:cNvSpPr>
            <p:nvPr/>
          </p:nvSpPr>
          <p:spPr bwMode="auto">
            <a:xfrm flipH="1">
              <a:off x="853" y="1532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65" name="Rectangle 105"/>
            <p:cNvSpPr>
              <a:spLocks noChangeArrowheads="1"/>
            </p:cNvSpPr>
            <p:nvPr/>
          </p:nvSpPr>
          <p:spPr bwMode="auto">
            <a:xfrm>
              <a:off x="676" y="1474"/>
              <a:ext cx="20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  </a:t>
              </a:r>
            </a:p>
          </p:txBody>
        </p:sp>
      </p:grpSp>
      <p:grpSp>
        <p:nvGrpSpPr>
          <p:cNvPr id="35938" name="Group 106"/>
          <p:cNvGrpSpPr>
            <a:grpSpLocks/>
          </p:cNvGrpSpPr>
          <p:nvPr/>
        </p:nvGrpSpPr>
        <p:grpSpPr bwMode="auto">
          <a:xfrm>
            <a:off x="2163759" y="5129208"/>
            <a:ext cx="1116022" cy="200024"/>
            <a:chOff x="634" y="1388"/>
            <a:chExt cx="702" cy="126"/>
          </a:xfrm>
        </p:grpSpPr>
        <p:sp>
          <p:nvSpPr>
            <p:cNvPr id="36060" name="Rectangle 107"/>
            <p:cNvSpPr>
              <a:spLocks noChangeArrowheads="1"/>
            </p:cNvSpPr>
            <p:nvPr/>
          </p:nvSpPr>
          <p:spPr bwMode="auto">
            <a:xfrm>
              <a:off x="1059" y="1388"/>
              <a:ext cx="27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SD_1</a:t>
              </a:r>
            </a:p>
          </p:txBody>
        </p:sp>
        <p:sp>
          <p:nvSpPr>
            <p:cNvPr id="36061" name="Line 108"/>
            <p:cNvSpPr>
              <a:spLocks noChangeShapeType="1"/>
            </p:cNvSpPr>
            <p:nvPr/>
          </p:nvSpPr>
          <p:spPr bwMode="auto">
            <a:xfrm flipH="1">
              <a:off x="853" y="1446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62" name="Rectangle 109"/>
            <p:cNvSpPr>
              <a:spLocks noChangeArrowheads="1"/>
            </p:cNvSpPr>
            <p:nvPr/>
          </p:nvSpPr>
          <p:spPr bwMode="auto">
            <a:xfrm>
              <a:off x="634" y="1388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</p:grpSp>
      <p:grpSp>
        <p:nvGrpSpPr>
          <p:cNvPr id="35939" name="Group 110"/>
          <p:cNvGrpSpPr>
            <a:grpSpLocks/>
          </p:cNvGrpSpPr>
          <p:nvPr/>
        </p:nvGrpSpPr>
        <p:grpSpPr bwMode="auto">
          <a:xfrm>
            <a:off x="3530595" y="5311781"/>
            <a:ext cx="1125549" cy="200026"/>
            <a:chOff x="1494" y="1503"/>
            <a:chExt cx="708" cy="126"/>
          </a:xfrm>
        </p:grpSpPr>
        <p:sp>
          <p:nvSpPr>
            <p:cNvPr id="36057" name="Rectangle 111"/>
            <p:cNvSpPr>
              <a:spLocks noChangeArrowheads="1"/>
            </p:cNvSpPr>
            <p:nvPr/>
          </p:nvSpPr>
          <p:spPr bwMode="auto">
            <a:xfrm>
              <a:off x="1951" y="1503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  <p:sp>
          <p:nvSpPr>
            <p:cNvPr id="36058" name="Line 112"/>
            <p:cNvSpPr>
              <a:spLocks noChangeShapeType="1"/>
            </p:cNvSpPr>
            <p:nvPr/>
          </p:nvSpPr>
          <p:spPr bwMode="auto">
            <a:xfrm flipH="1">
              <a:off x="1745" y="1561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59" name="Rectangle 113"/>
            <p:cNvSpPr>
              <a:spLocks noChangeArrowheads="1"/>
            </p:cNvSpPr>
            <p:nvPr/>
          </p:nvSpPr>
          <p:spPr bwMode="auto">
            <a:xfrm>
              <a:off x="1494" y="1503"/>
              <a:ext cx="284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RD_n</a:t>
              </a:r>
            </a:p>
          </p:txBody>
        </p:sp>
      </p:grpSp>
      <p:grpSp>
        <p:nvGrpSpPr>
          <p:cNvPr id="35940" name="Group 114"/>
          <p:cNvGrpSpPr>
            <a:grpSpLocks/>
          </p:cNvGrpSpPr>
          <p:nvPr/>
        </p:nvGrpSpPr>
        <p:grpSpPr bwMode="auto">
          <a:xfrm>
            <a:off x="3540125" y="5035551"/>
            <a:ext cx="1112838" cy="200025"/>
            <a:chOff x="1500" y="1330"/>
            <a:chExt cx="700" cy="125"/>
          </a:xfrm>
        </p:grpSpPr>
        <p:sp>
          <p:nvSpPr>
            <p:cNvPr id="36054" name="Rectangle 115"/>
            <p:cNvSpPr>
              <a:spLocks noChangeArrowheads="1"/>
            </p:cNvSpPr>
            <p:nvPr/>
          </p:nvSpPr>
          <p:spPr bwMode="auto">
            <a:xfrm>
              <a:off x="1951" y="1330"/>
              <a:ext cx="249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  <p:sp>
          <p:nvSpPr>
            <p:cNvPr id="36055" name="Line 116"/>
            <p:cNvSpPr>
              <a:spLocks noChangeShapeType="1"/>
            </p:cNvSpPr>
            <p:nvPr/>
          </p:nvSpPr>
          <p:spPr bwMode="auto">
            <a:xfrm flipH="1">
              <a:off x="1745" y="1388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56" name="Rectangle 117"/>
            <p:cNvSpPr>
              <a:spLocks noChangeArrowheads="1"/>
            </p:cNvSpPr>
            <p:nvPr/>
          </p:nvSpPr>
          <p:spPr bwMode="auto">
            <a:xfrm>
              <a:off x="1500" y="1330"/>
              <a:ext cx="27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RD_1</a:t>
              </a:r>
            </a:p>
          </p:txBody>
        </p:sp>
      </p:grpSp>
      <p:grpSp>
        <p:nvGrpSpPr>
          <p:cNvPr id="35941" name="Group 118"/>
          <p:cNvGrpSpPr>
            <a:grpSpLocks/>
          </p:cNvGrpSpPr>
          <p:nvPr/>
        </p:nvGrpSpPr>
        <p:grpSpPr bwMode="auto">
          <a:xfrm>
            <a:off x="3589333" y="4425954"/>
            <a:ext cx="1193810" cy="200026"/>
            <a:chOff x="1531" y="946"/>
            <a:chExt cx="751" cy="126"/>
          </a:xfrm>
        </p:grpSpPr>
        <p:sp>
          <p:nvSpPr>
            <p:cNvPr id="36051" name="Rectangle 119"/>
            <p:cNvSpPr>
              <a:spLocks noChangeArrowheads="1"/>
            </p:cNvSpPr>
            <p:nvPr/>
          </p:nvSpPr>
          <p:spPr bwMode="auto">
            <a:xfrm>
              <a:off x="1951" y="946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EVENT</a:t>
              </a:r>
            </a:p>
          </p:txBody>
        </p:sp>
        <p:sp>
          <p:nvSpPr>
            <p:cNvPr id="36052" name="Line 120"/>
            <p:cNvSpPr>
              <a:spLocks noChangeShapeType="1"/>
            </p:cNvSpPr>
            <p:nvPr/>
          </p:nvSpPr>
          <p:spPr bwMode="auto">
            <a:xfrm flipH="1">
              <a:off x="1745" y="1005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53" name="Rectangle 121"/>
            <p:cNvSpPr>
              <a:spLocks noChangeArrowheads="1"/>
            </p:cNvSpPr>
            <p:nvPr/>
          </p:nvSpPr>
          <p:spPr bwMode="auto">
            <a:xfrm>
              <a:off x="1531" y="946"/>
              <a:ext cx="24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CNF</a:t>
              </a:r>
            </a:p>
          </p:txBody>
        </p:sp>
      </p:grpSp>
      <p:grpSp>
        <p:nvGrpSpPr>
          <p:cNvPr id="35942" name="Group 122"/>
          <p:cNvGrpSpPr>
            <a:grpSpLocks/>
          </p:cNvGrpSpPr>
          <p:nvPr/>
        </p:nvGrpSpPr>
        <p:grpSpPr bwMode="auto">
          <a:xfrm>
            <a:off x="2036756" y="4425954"/>
            <a:ext cx="1208098" cy="200026"/>
            <a:chOff x="554" y="946"/>
            <a:chExt cx="760" cy="126"/>
          </a:xfrm>
        </p:grpSpPr>
        <p:sp>
          <p:nvSpPr>
            <p:cNvPr id="36048" name="Rectangle 123"/>
            <p:cNvSpPr>
              <a:spLocks noChangeArrowheads="1"/>
            </p:cNvSpPr>
            <p:nvPr/>
          </p:nvSpPr>
          <p:spPr bwMode="auto">
            <a:xfrm>
              <a:off x="1059" y="946"/>
              <a:ext cx="255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REQ</a:t>
              </a:r>
            </a:p>
          </p:txBody>
        </p:sp>
        <p:sp>
          <p:nvSpPr>
            <p:cNvPr id="36049" name="Line 124"/>
            <p:cNvSpPr>
              <a:spLocks noChangeShapeType="1"/>
            </p:cNvSpPr>
            <p:nvPr/>
          </p:nvSpPr>
          <p:spPr bwMode="auto">
            <a:xfrm flipH="1">
              <a:off x="853" y="1005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50" name="Rectangle 125"/>
            <p:cNvSpPr>
              <a:spLocks noChangeArrowheads="1"/>
            </p:cNvSpPr>
            <p:nvPr/>
          </p:nvSpPr>
          <p:spPr bwMode="auto">
            <a:xfrm>
              <a:off x="554" y="946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EVENT</a:t>
              </a:r>
            </a:p>
          </p:txBody>
        </p:sp>
      </p:grpSp>
      <p:sp>
        <p:nvSpPr>
          <p:cNvPr id="35943" name="Rectangle 126"/>
          <p:cNvSpPr>
            <a:spLocks noChangeArrowheads="1"/>
          </p:cNvSpPr>
          <p:nvPr/>
        </p:nvSpPr>
        <p:spPr bwMode="auto">
          <a:xfrm>
            <a:off x="2838450" y="4297364"/>
            <a:ext cx="37698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</a:t>
            </a:r>
          </a:p>
        </p:txBody>
      </p:sp>
      <p:sp>
        <p:nvSpPr>
          <p:cNvPr id="35944" name="Line 127"/>
          <p:cNvSpPr>
            <a:spLocks noChangeShapeType="1"/>
          </p:cNvSpPr>
          <p:nvPr/>
        </p:nvSpPr>
        <p:spPr bwMode="auto">
          <a:xfrm flipH="1">
            <a:off x="2511426" y="4389438"/>
            <a:ext cx="3794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45" name="Rectangle 128"/>
          <p:cNvSpPr>
            <a:spLocks noChangeArrowheads="1"/>
          </p:cNvSpPr>
          <p:nvPr/>
        </p:nvSpPr>
        <p:spPr bwMode="auto">
          <a:xfrm>
            <a:off x="2036163" y="4297364"/>
            <a:ext cx="52606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35946" name="Rectangle 129"/>
          <p:cNvSpPr>
            <a:spLocks noChangeArrowheads="1"/>
          </p:cNvSpPr>
          <p:nvPr/>
        </p:nvSpPr>
        <p:spPr bwMode="auto">
          <a:xfrm>
            <a:off x="4257676" y="4289426"/>
            <a:ext cx="526061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35947" name="Line 130"/>
          <p:cNvSpPr>
            <a:spLocks noChangeShapeType="1"/>
          </p:cNvSpPr>
          <p:nvPr/>
        </p:nvSpPr>
        <p:spPr bwMode="auto">
          <a:xfrm flipH="1">
            <a:off x="3929063" y="4381500"/>
            <a:ext cx="3810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48" name="Rectangle 131"/>
          <p:cNvSpPr>
            <a:spLocks noChangeArrowheads="1"/>
          </p:cNvSpPr>
          <p:nvPr/>
        </p:nvSpPr>
        <p:spPr bwMode="auto">
          <a:xfrm>
            <a:off x="3524318" y="4289426"/>
            <a:ext cx="45713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INITO</a:t>
            </a:r>
          </a:p>
        </p:txBody>
      </p:sp>
      <p:sp>
        <p:nvSpPr>
          <p:cNvPr id="35949" name="Rectangle 132"/>
          <p:cNvSpPr>
            <a:spLocks noChangeArrowheads="1"/>
          </p:cNvSpPr>
          <p:nvPr/>
        </p:nvSpPr>
        <p:spPr bwMode="auto">
          <a:xfrm>
            <a:off x="2838450" y="4929189"/>
            <a:ext cx="622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PARAMS</a:t>
            </a:r>
          </a:p>
        </p:txBody>
      </p:sp>
      <p:sp>
        <p:nvSpPr>
          <p:cNvPr id="35950" name="Line 133"/>
          <p:cNvSpPr>
            <a:spLocks noChangeShapeType="1"/>
          </p:cNvSpPr>
          <p:nvPr/>
        </p:nvSpPr>
        <p:spPr bwMode="auto">
          <a:xfrm flipH="1">
            <a:off x="2511426" y="5021263"/>
            <a:ext cx="37941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51" name="Rectangle 134"/>
          <p:cNvSpPr>
            <a:spLocks noChangeArrowheads="1"/>
          </p:cNvSpPr>
          <p:nvPr/>
        </p:nvSpPr>
        <p:spPr bwMode="auto">
          <a:xfrm>
            <a:off x="2162801" y="4929189"/>
            <a:ext cx="39942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ANY</a:t>
            </a:r>
          </a:p>
        </p:txBody>
      </p:sp>
      <p:sp>
        <p:nvSpPr>
          <p:cNvPr id="35952" name="Freeform 135"/>
          <p:cNvSpPr>
            <a:spLocks/>
          </p:cNvSpPr>
          <p:nvPr/>
        </p:nvSpPr>
        <p:spPr bwMode="auto">
          <a:xfrm>
            <a:off x="7975601" y="4514851"/>
            <a:ext cx="1057275" cy="411163"/>
          </a:xfrm>
          <a:custGeom>
            <a:avLst/>
            <a:gdLst>
              <a:gd name="T0" fmla="*/ 2147483647 w 665"/>
              <a:gd name="T1" fmla="*/ 2147483647 h 259"/>
              <a:gd name="T2" fmla="*/ 2147483647 w 665"/>
              <a:gd name="T3" fmla="*/ 2147483647 h 259"/>
              <a:gd name="T4" fmla="*/ 0 w 665"/>
              <a:gd name="T5" fmla="*/ 2147483647 h 259"/>
              <a:gd name="T6" fmla="*/ 0 w 665"/>
              <a:gd name="T7" fmla="*/ 0 h 259"/>
              <a:gd name="T8" fmla="*/ 2147483647 w 665"/>
              <a:gd name="T9" fmla="*/ 0 h 259"/>
              <a:gd name="T10" fmla="*/ 2147483647 w 665"/>
              <a:gd name="T11" fmla="*/ 2147483647 h 259"/>
              <a:gd name="T12" fmla="*/ 2147483647 w 665"/>
              <a:gd name="T13" fmla="*/ 2147483647 h 259"/>
              <a:gd name="T14" fmla="*/ 2147483647 w 665"/>
              <a:gd name="T15" fmla="*/ 2147483647 h 259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65"/>
              <a:gd name="T25" fmla="*/ 0 h 259"/>
              <a:gd name="T26" fmla="*/ 665 w 665"/>
              <a:gd name="T27" fmla="*/ 259 h 259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65" h="259">
                <a:moveTo>
                  <a:pt x="94" y="258"/>
                </a:moveTo>
                <a:lnTo>
                  <a:pt x="94" y="201"/>
                </a:lnTo>
                <a:lnTo>
                  <a:pt x="0" y="201"/>
                </a:lnTo>
                <a:lnTo>
                  <a:pt x="0" y="0"/>
                </a:lnTo>
                <a:lnTo>
                  <a:pt x="664" y="0"/>
                </a:lnTo>
                <a:lnTo>
                  <a:pt x="664" y="201"/>
                </a:lnTo>
                <a:lnTo>
                  <a:pt x="570" y="201"/>
                </a:lnTo>
                <a:lnTo>
                  <a:pt x="570" y="258"/>
                </a:lnTo>
              </a:path>
            </a:pathLst>
          </a:custGeom>
          <a:solidFill>
            <a:schemeClr val="tx1"/>
          </a:solidFill>
          <a:ln w="127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NZ"/>
          </a:p>
        </p:txBody>
      </p:sp>
      <p:sp>
        <p:nvSpPr>
          <p:cNvPr id="35953" name="Rectangle 136"/>
          <p:cNvSpPr>
            <a:spLocks noChangeArrowheads="1"/>
          </p:cNvSpPr>
          <p:nvPr/>
        </p:nvSpPr>
        <p:spPr bwMode="auto">
          <a:xfrm>
            <a:off x="8289925" y="4659314"/>
            <a:ext cx="450850" cy="476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54" name="Rectangle 137"/>
          <p:cNvSpPr>
            <a:spLocks noChangeArrowheads="1"/>
          </p:cNvSpPr>
          <p:nvPr/>
        </p:nvSpPr>
        <p:spPr bwMode="auto">
          <a:xfrm>
            <a:off x="7974014" y="4905376"/>
            <a:ext cx="1049337" cy="92551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55" name="Rectangle 138"/>
          <p:cNvSpPr>
            <a:spLocks noChangeArrowheads="1"/>
          </p:cNvSpPr>
          <p:nvPr/>
        </p:nvSpPr>
        <p:spPr bwMode="auto">
          <a:xfrm>
            <a:off x="9348788" y="5060951"/>
            <a:ext cx="47625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</a:p>
        </p:txBody>
      </p:sp>
      <p:sp>
        <p:nvSpPr>
          <p:cNvPr id="35956" name="Line 139"/>
          <p:cNvSpPr>
            <a:spLocks noChangeShapeType="1"/>
          </p:cNvSpPr>
          <p:nvPr/>
        </p:nvSpPr>
        <p:spPr bwMode="auto">
          <a:xfrm flipH="1">
            <a:off x="9021764" y="5153025"/>
            <a:ext cx="3778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57" name="Rectangle 140"/>
          <p:cNvSpPr>
            <a:spLocks noChangeArrowheads="1"/>
          </p:cNvSpPr>
          <p:nvPr/>
        </p:nvSpPr>
        <p:spPr bwMode="auto">
          <a:xfrm>
            <a:off x="8729245" y="5060951"/>
            <a:ext cx="343319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QO</a:t>
            </a:r>
          </a:p>
        </p:txBody>
      </p:sp>
      <p:grpSp>
        <p:nvGrpSpPr>
          <p:cNvPr id="35958" name="Group 141"/>
          <p:cNvGrpSpPr>
            <a:grpSpLocks/>
          </p:cNvGrpSpPr>
          <p:nvPr/>
        </p:nvGrpSpPr>
        <p:grpSpPr bwMode="auto">
          <a:xfrm>
            <a:off x="8485189" y="5197476"/>
            <a:ext cx="1989137" cy="200025"/>
            <a:chOff x="4067" y="1320"/>
            <a:chExt cx="1252" cy="125"/>
          </a:xfrm>
        </p:grpSpPr>
        <p:sp>
          <p:nvSpPr>
            <p:cNvPr id="36045" name="Rectangle 142"/>
            <p:cNvSpPr>
              <a:spLocks noChangeArrowheads="1"/>
            </p:cNvSpPr>
            <p:nvPr/>
          </p:nvSpPr>
          <p:spPr bwMode="auto">
            <a:xfrm>
              <a:off x="4611" y="1320"/>
              <a:ext cx="708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FB_CNXN_STATUS</a:t>
              </a:r>
            </a:p>
          </p:txBody>
        </p:sp>
        <p:sp>
          <p:nvSpPr>
            <p:cNvPr id="36046" name="Line 143"/>
            <p:cNvSpPr>
              <a:spLocks noChangeShapeType="1"/>
            </p:cNvSpPr>
            <p:nvPr/>
          </p:nvSpPr>
          <p:spPr bwMode="auto">
            <a:xfrm flipH="1">
              <a:off x="4405" y="1379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47" name="Rectangle 144"/>
            <p:cNvSpPr>
              <a:spLocks noChangeArrowheads="1"/>
            </p:cNvSpPr>
            <p:nvPr/>
          </p:nvSpPr>
          <p:spPr bwMode="auto">
            <a:xfrm>
              <a:off x="4067" y="1320"/>
              <a:ext cx="370" cy="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STATUS</a:t>
              </a:r>
            </a:p>
          </p:txBody>
        </p:sp>
      </p:grpSp>
      <p:sp>
        <p:nvSpPr>
          <p:cNvPr id="35959" name="Rectangle 145"/>
          <p:cNvSpPr>
            <a:spLocks noChangeArrowheads="1"/>
          </p:cNvSpPr>
          <p:nvPr/>
        </p:nvSpPr>
        <p:spPr bwMode="auto">
          <a:xfrm>
            <a:off x="7931150" y="5197476"/>
            <a:ext cx="622300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PARAMS</a:t>
            </a:r>
          </a:p>
        </p:txBody>
      </p:sp>
      <p:sp>
        <p:nvSpPr>
          <p:cNvPr id="35960" name="Line 146"/>
          <p:cNvSpPr>
            <a:spLocks noChangeShapeType="1"/>
          </p:cNvSpPr>
          <p:nvPr/>
        </p:nvSpPr>
        <p:spPr bwMode="auto">
          <a:xfrm flipH="1">
            <a:off x="7602538" y="5292725"/>
            <a:ext cx="3794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61" name="Rectangle 147"/>
          <p:cNvSpPr>
            <a:spLocks noChangeArrowheads="1"/>
          </p:cNvSpPr>
          <p:nvPr/>
        </p:nvSpPr>
        <p:spPr bwMode="auto">
          <a:xfrm>
            <a:off x="7255501" y="5197476"/>
            <a:ext cx="39942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ANY</a:t>
            </a:r>
          </a:p>
        </p:txBody>
      </p:sp>
      <p:sp>
        <p:nvSpPr>
          <p:cNvPr id="35962" name="Rectangle 148"/>
          <p:cNvSpPr>
            <a:spLocks noChangeArrowheads="1"/>
          </p:cNvSpPr>
          <p:nvPr/>
        </p:nvSpPr>
        <p:spPr bwMode="auto">
          <a:xfrm>
            <a:off x="8128001" y="4924426"/>
            <a:ext cx="800175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FB_SERVER</a:t>
            </a:r>
          </a:p>
        </p:txBody>
      </p:sp>
      <p:grpSp>
        <p:nvGrpSpPr>
          <p:cNvPr id="35963" name="Group 149"/>
          <p:cNvGrpSpPr>
            <a:grpSpLocks/>
          </p:cNvGrpSpPr>
          <p:nvPr/>
        </p:nvGrpSpPr>
        <p:grpSpPr bwMode="auto">
          <a:xfrm>
            <a:off x="7256464" y="5610231"/>
            <a:ext cx="1120785" cy="200026"/>
            <a:chOff x="3294" y="1579"/>
            <a:chExt cx="705" cy="126"/>
          </a:xfrm>
        </p:grpSpPr>
        <p:sp>
          <p:nvSpPr>
            <p:cNvPr id="36042" name="Rectangle 150"/>
            <p:cNvSpPr>
              <a:spLocks noChangeArrowheads="1"/>
            </p:cNvSpPr>
            <p:nvPr/>
          </p:nvSpPr>
          <p:spPr bwMode="auto">
            <a:xfrm>
              <a:off x="3719" y="1579"/>
              <a:ext cx="28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SD_n</a:t>
              </a:r>
            </a:p>
          </p:txBody>
        </p:sp>
        <p:sp>
          <p:nvSpPr>
            <p:cNvPr id="36043" name="Line 151"/>
            <p:cNvSpPr>
              <a:spLocks noChangeShapeType="1"/>
            </p:cNvSpPr>
            <p:nvPr/>
          </p:nvSpPr>
          <p:spPr bwMode="auto">
            <a:xfrm flipH="1">
              <a:off x="3512" y="1638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44" name="Rectangle 152"/>
            <p:cNvSpPr>
              <a:spLocks noChangeArrowheads="1"/>
            </p:cNvSpPr>
            <p:nvPr/>
          </p:nvSpPr>
          <p:spPr bwMode="auto">
            <a:xfrm>
              <a:off x="3294" y="1579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</p:grpSp>
      <p:grpSp>
        <p:nvGrpSpPr>
          <p:cNvPr id="35964" name="Group 153"/>
          <p:cNvGrpSpPr>
            <a:grpSpLocks/>
          </p:cNvGrpSpPr>
          <p:nvPr/>
        </p:nvGrpSpPr>
        <p:grpSpPr bwMode="auto">
          <a:xfrm>
            <a:off x="8797917" y="5473706"/>
            <a:ext cx="827100" cy="200026"/>
            <a:chOff x="4264" y="1493"/>
            <a:chExt cx="520" cy="126"/>
          </a:xfrm>
        </p:grpSpPr>
        <p:sp>
          <p:nvSpPr>
            <p:cNvPr id="36039" name="Rectangle 154"/>
            <p:cNvSpPr>
              <a:spLocks noChangeArrowheads="1"/>
            </p:cNvSpPr>
            <p:nvPr/>
          </p:nvSpPr>
          <p:spPr bwMode="auto">
            <a:xfrm>
              <a:off x="4611" y="1493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</a:t>
              </a:r>
            </a:p>
          </p:txBody>
        </p:sp>
        <p:sp>
          <p:nvSpPr>
            <p:cNvPr id="36040" name="Line 155"/>
            <p:cNvSpPr>
              <a:spLocks noChangeShapeType="1"/>
            </p:cNvSpPr>
            <p:nvPr/>
          </p:nvSpPr>
          <p:spPr bwMode="auto">
            <a:xfrm flipH="1">
              <a:off x="4405" y="1551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41" name="Rectangle 156"/>
            <p:cNvSpPr>
              <a:spLocks noChangeArrowheads="1"/>
            </p:cNvSpPr>
            <p:nvPr/>
          </p:nvSpPr>
          <p:spPr bwMode="auto">
            <a:xfrm>
              <a:off x="4264" y="1493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:  </a:t>
              </a:r>
            </a:p>
          </p:txBody>
        </p:sp>
      </p:grpSp>
      <p:sp>
        <p:nvSpPr>
          <p:cNvPr id="35965" name="Rectangle 157"/>
          <p:cNvSpPr>
            <a:spLocks noChangeArrowheads="1"/>
          </p:cNvSpPr>
          <p:nvPr/>
        </p:nvSpPr>
        <p:spPr bwMode="auto">
          <a:xfrm>
            <a:off x="7931150" y="4513264"/>
            <a:ext cx="37698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</a:t>
            </a:r>
          </a:p>
        </p:txBody>
      </p:sp>
      <p:sp>
        <p:nvSpPr>
          <p:cNvPr id="35966" name="Line 158"/>
          <p:cNvSpPr>
            <a:spLocks noChangeShapeType="1"/>
          </p:cNvSpPr>
          <p:nvPr/>
        </p:nvSpPr>
        <p:spPr bwMode="auto">
          <a:xfrm flipH="1">
            <a:off x="7602538" y="4605338"/>
            <a:ext cx="3794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67" name="Rectangle 159"/>
          <p:cNvSpPr>
            <a:spLocks noChangeArrowheads="1"/>
          </p:cNvSpPr>
          <p:nvPr/>
        </p:nvSpPr>
        <p:spPr bwMode="auto">
          <a:xfrm>
            <a:off x="7128865" y="4513264"/>
            <a:ext cx="526061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35968" name="Rectangle 160"/>
          <p:cNvSpPr>
            <a:spLocks noChangeArrowheads="1"/>
          </p:cNvSpPr>
          <p:nvPr/>
        </p:nvSpPr>
        <p:spPr bwMode="auto">
          <a:xfrm>
            <a:off x="9348789" y="4505326"/>
            <a:ext cx="526061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EVENT</a:t>
            </a:r>
          </a:p>
        </p:txBody>
      </p:sp>
      <p:sp>
        <p:nvSpPr>
          <p:cNvPr id="35969" name="Line 161"/>
          <p:cNvSpPr>
            <a:spLocks noChangeShapeType="1"/>
          </p:cNvSpPr>
          <p:nvPr/>
        </p:nvSpPr>
        <p:spPr bwMode="auto">
          <a:xfrm flipH="1">
            <a:off x="9021764" y="4597400"/>
            <a:ext cx="37782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70" name="Rectangle 162"/>
          <p:cNvSpPr>
            <a:spLocks noChangeArrowheads="1"/>
          </p:cNvSpPr>
          <p:nvPr/>
        </p:nvSpPr>
        <p:spPr bwMode="auto">
          <a:xfrm>
            <a:off x="8615431" y="4505326"/>
            <a:ext cx="45713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INITO</a:t>
            </a:r>
          </a:p>
        </p:txBody>
      </p:sp>
      <p:grpSp>
        <p:nvGrpSpPr>
          <p:cNvPr id="35971" name="Group 163"/>
          <p:cNvGrpSpPr>
            <a:grpSpLocks/>
          </p:cNvGrpSpPr>
          <p:nvPr/>
        </p:nvGrpSpPr>
        <p:grpSpPr bwMode="auto">
          <a:xfrm>
            <a:off x="7129451" y="4649784"/>
            <a:ext cx="1196991" cy="200024"/>
            <a:chOff x="3215" y="975"/>
            <a:chExt cx="752" cy="126"/>
          </a:xfrm>
        </p:grpSpPr>
        <p:sp>
          <p:nvSpPr>
            <p:cNvPr id="36036" name="Rectangle 164"/>
            <p:cNvSpPr>
              <a:spLocks noChangeArrowheads="1"/>
            </p:cNvSpPr>
            <p:nvPr/>
          </p:nvSpPr>
          <p:spPr bwMode="auto">
            <a:xfrm>
              <a:off x="3719" y="975"/>
              <a:ext cx="248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RSP</a:t>
              </a:r>
            </a:p>
          </p:txBody>
        </p:sp>
        <p:sp>
          <p:nvSpPr>
            <p:cNvPr id="36037" name="Line 165"/>
            <p:cNvSpPr>
              <a:spLocks noChangeShapeType="1"/>
            </p:cNvSpPr>
            <p:nvPr/>
          </p:nvSpPr>
          <p:spPr bwMode="auto">
            <a:xfrm flipH="1">
              <a:off x="3512" y="1033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38" name="Rectangle 166"/>
            <p:cNvSpPr>
              <a:spLocks noChangeArrowheads="1"/>
            </p:cNvSpPr>
            <p:nvPr/>
          </p:nvSpPr>
          <p:spPr bwMode="auto">
            <a:xfrm>
              <a:off x="3215" y="975"/>
              <a:ext cx="33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EVENT</a:t>
              </a:r>
            </a:p>
          </p:txBody>
        </p:sp>
      </p:grpSp>
      <p:grpSp>
        <p:nvGrpSpPr>
          <p:cNvPr id="35972" name="Group 167"/>
          <p:cNvGrpSpPr>
            <a:grpSpLocks/>
          </p:cNvGrpSpPr>
          <p:nvPr/>
        </p:nvGrpSpPr>
        <p:grpSpPr bwMode="auto">
          <a:xfrm>
            <a:off x="8713781" y="4641854"/>
            <a:ext cx="1162060" cy="200026"/>
            <a:chOff x="4211" y="970"/>
            <a:chExt cx="731" cy="126"/>
          </a:xfrm>
        </p:grpSpPr>
        <p:sp>
          <p:nvSpPr>
            <p:cNvPr id="36033" name="Rectangle 168"/>
            <p:cNvSpPr>
              <a:spLocks noChangeArrowheads="1"/>
            </p:cNvSpPr>
            <p:nvPr/>
          </p:nvSpPr>
          <p:spPr bwMode="auto">
            <a:xfrm>
              <a:off x="4611" y="970"/>
              <a:ext cx="33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EVENT</a:t>
              </a:r>
            </a:p>
          </p:txBody>
        </p:sp>
        <p:sp>
          <p:nvSpPr>
            <p:cNvPr id="36034" name="Line 169"/>
            <p:cNvSpPr>
              <a:spLocks noChangeShapeType="1"/>
            </p:cNvSpPr>
            <p:nvPr/>
          </p:nvSpPr>
          <p:spPr bwMode="auto">
            <a:xfrm flipH="1">
              <a:off x="4405" y="1029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35" name="Rectangle 170"/>
            <p:cNvSpPr>
              <a:spLocks noChangeArrowheads="1"/>
            </p:cNvSpPr>
            <p:nvPr/>
          </p:nvSpPr>
          <p:spPr bwMode="auto">
            <a:xfrm>
              <a:off x="4211" y="970"/>
              <a:ext cx="226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IND</a:t>
              </a:r>
            </a:p>
          </p:txBody>
        </p:sp>
      </p:grpSp>
      <p:sp>
        <p:nvSpPr>
          <p:cNvPr id="35973" name="Rectangle 171"/>
          <p:cNvSpPr>
            <a:spLocks noChangeArrowheads="1"/>
          </p:cNvSpPr>
          <p:nvPr/>
        </p:nvSpPr>
        <p:spPr bwMode="auto">
          <a:xfrm>
            <a:off x="7931150" y="5060951"/>
            <a:ext cx="292022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QI</a:t>
            </a:r>
          </a:p>
        </p:txBody>
      </p:sp>
      <p:sp>
        <p:nvSpPr>
          <p:cNvPr id="35974" name="Line 172"/>
          <p:cNvSpPr>
            <a:spLocks noChangeShapeType="1"/>
          </p:cNvSpPr>
          <p:nvPr/>
        </p:nvSpPr>
        <p:spPr bwMode="auto">
          <a:xfrm flipH="1">
            <a:off x="7602538" y="5153025"/>
            <a:ext cx="379412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NZ"/>
          </a:p>
        </p:txBody>
      </p:sp>
      <p:sp>
        <p:nvSpPr>
          <p:cNvPr id="35975" name="Rectangle 173"/>
          <p:cNvSpPr>
            <a:spLocks noChangeArrowheads="1"/>
          </p:cNvSpPr>
          <p:nvPr/>
        </p:nvSpPr>
        <p:spPr bwMode="auto">
          <a:xfrm>
            <a:off x="7175351" y="5060951"/>
            <a:ext cx="479574" cy="200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624" tIns="44517" rIns="90624" bIns="44517">
            <a:spAutoFit/>
          </a:bodyPr>
          <a:lstStyle>
            <a:lvl1pPr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15988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defTabSz="915988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90000"/>
              </a:lnSpc>
            </a:pPr>
            <a:r>
              <a:rPr kumimoji="0" lang="en-US" altLang="en-US" sz="800" b="1" i="0">
                <a:solidFill>
                  <a:srgbClr val="000000"/>
                </a:solidFill>
                <a:latin typeface="Arial" panose="020B0604020202020204" pitchFamily="34" charset="0"/>
              </a:rPr>
              <a:t>BOOL</a:t>
            </a:r>
          </a:p>
        </p:txBody>
      </p:sp>
      <p:grpSp>
        <p:nvGrpSpPr>
          <p:cNvPr id="35976" name="Group 174"/>
          <p:cNvGrpSpPr>
            <a:grpSpLocks/>
          </p:cNvGrpSpPr>
          <p:nvPr/>
        </p:nvGrpSpPr>
        <p:grpSpPr bwMode="auto">
          <a:xfrm>
            <a:off x="7323138" y="5473706"/>
            <a:ext cx="882650" cy="200026"/>
            <a:chOff x="3336" y="1493"/>
            <a:chExt cx="556" cy="126"/>
          </a:xfrm>
        </p:grpSpPr>
        <p:sp>
          <p:nvSpPr>
            <p:cNvPr id="36030" name="Rectangle 175"/>
            <p:cNvSpPr>
              <a:spLocks noChangeArrowheads="1"/>
            </p:cNvSpPr>
            <p:nvPr/>
          </p:nvSpPr>
          <p:spPr bwMode="auto">
            <a:xfrm>
              <a:off x="3719" y="1493"/>
              <a:ext cx="173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</a:t>
              </a:r>
            </a:p>
          </p:txBody>
        </p:sp>
        <p:sp>
          <p:nvSpPr>
            <p:cNvPr id="36031" name="Line 176"/>
            <p:cNvSpPr>
              <a:spLocks noChangeShapeType="1"/>
            </p:cNvSpPr>
            <p:nvPr/>
          </p:nvSpPr>
          <p:spPr bwMode="auto">
            <a:xfrm flipH="1">
              <a:off x="3512" y="1551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32" name="Rectangle 177"/>
            <p:cNvSpPr>
              <a:spLocks noChangeArrowheads="1"/>
            </p:cNvSpPr>
            <p:nvPr/>
          </p:nvSpPr>
          <p:spPr bwMode="auto">
            <a:xfrm>
              <a:off x="3336" y="1493"/>
              <a:ext cx="209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  :  </a:t>
              </a:r>
            </a:p>
          </p:txBody>
        </p:sp>
      </p:grpSp>
      <p:grpSp>
        <p:nvGrpSpPr>
          <p:cNvPr id="35977" name="Group 178"/>
          <p:cNvGrpSpPr>
            <a:grpSpLocks/>
          </p:cNvGrpSpPr>
          <p:nvPr/>
        </p:nvGrpSpPr>
        <p:grpSpPr bwMode="auto">
          <a:xfrm>
            <a:off x="7256463" y="5337181"/>
            <a:ext cx="1116022" cy="200026"/>
            <a:chOff x="3294" y="1407"/>
            <a:chExt cx="702" cy="126"/>
          </a:xfrm>
        </p:grpSpPr>
        <p:sp>
          <p:nvSpPr>
            <p:cNvPr id="36027" name="Rectangle 179"/>
            <p:cNvSpPr>
              <a:spLocks noChangeArrowheads="1"/>
            </p:cNvSpPr>
            <p:nvPr/>
          </p:nvSpPr>
          <p:spPr bwMode="auto">
            <a:xfrm>
              <a:off x="3719" y="1407"/>
              <a:ext cx="277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SD_1</a:t>
              </a:r>
            </a:p>
          </p:txBody>
        </p:sp>
        <p:sp>
          <p:nvSpPr>
            <p:cNvPr id="36028" name="Line 180"/>
            <p:cNvSpPr>
              <a:spLocks noChangeShapeType="1"/>
            </p:cNvSpPr>
            <p:nvPr/>
          </p:nvSpPr>
          <p:spPr bwMode="auto">
            <a:xfrm flipH="1">
              <a:off x="3512" y="1465"/>
              <a:ext cx="23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29" name="Rectangle 181"/>
            <p:cNvSpPr>
              <a:spLocks noChangeArrowheads="1"/>
            </p:cNvSpPr>
            <p:nvPr/>
          </p:nvSpPr>
          <p:spPr bwMode="auto">
            <a:xfrm>
              <a:off x="3294" y="1407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</p:grpSp>
      <p:grpSp>
        <p:nvGrpSpPr>
          <p:cNvPr id="35978" name="Group 182"/>
          <p:cNvGrpSpPr>
            <a:grpSpLocks/>
          </p:cNvGrpSpPr>
          <p:nvPr/>
        </p:nvGrpSpPr>
        <p:grpSpPr bwMode="auto">
          <a:xfrm>
            <a:off x="8593129" y="5610231"/>
            <a:ext cx="1155711" cy="200026"/>
            <a:chOff x="4135" y="1579"/>
            <a:chExt cx="727" cy="126"/>
          </a:xfrm>
        </p:grpSpPr>
        <p:sp>
          <p:nvSpPr>
            <p:cNvPr id="36024" name="Rectangle 183"/>
            <p:cNvSpPr>
              <a:spLocks noChangeArrowheads="1"/>
            </p:cNvSpPr>
            <p:nvPr/>
          </p:nvSpPr>
          <p:spPr bwMode="auto">
            <a:xfrm>
              <a:off x="4611" y="1579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  <p:sp>
          <p:nvSpPr>
            <p:cNvPr id="36025" name="Line 184"/>
            <p:cNvSpPr>
              <a:spLocks noChangeShapeType="1"/>
            </p:cNvSpPr>
            <p:nvPr/>
          </p:nvSpPr>
          <p:spPr bwMode="auto">
            <a:xfrm flipH="1">
              <a:off x="4405" y="1638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26" name="Rectangle 185"/>
            <p:cNvSpPr>
              <a:spLocks noChangeArrowheads="1"/>
            </p:cNvSpPr>
            <p:nvPr/>
          </p:nvSpPr>
          <p:spPr bwMode="auto">
            <a:xfrm>
              <a:off x="4135" y="1579"/>
              <a:ext cx="302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RD_m</a:t>
              </a:r>
            </a:p>
          </p:txBody>
        </p:sp>
      </p:grpSp>
      <p:grpSp>
        <p:nvGrpSpPr>
          <p:cNvPr id="35979" name="Group 186"/>
          <p:cNvGrpSpPr>
            <a:grpSpLocks/>
          </p:cNvGrpSpPr>
          <p:nvPr/>
        </p:nvGrpSpPr>
        <p:grpSpPr bwMode="auto">
          <a:xfrm>
            <a:off x="8628065" y="5337181"/>
            <a:ext cx="1120785" cy="200026"/>
            <a:chOff x="4157" y="1407"/>
            <a:chExt cx="705" cy="126"/>
          </a:xfrm>
        </p:grpSpPr>
        <p:sp>
          <p:nvSpPr>
            <p:cNvPr id="36021" name="Rectangle 187"/>
            <p:cNvSpPr>
              <a:spLocks noChangeArrowheads="1"/>
            </p:cNvSpPr>
            <p:nvPr/>
          </p:nvSpPr>
          <p:spPr bwMode="auto">
            <a:xfrm>
              <a:off x="4611" y="1407"/>
              <a:ext cx="251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l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ANY</a:t>
              </a:r>
            </a:p>
          </p:txBody>
        </p:sp>
        <p:sp>
          <p:nvSpPr>
            <p:cNvPr id="36022" name="Line 188"/>
            <p:cNvSpPr>
              <a:spLocks noChangeShapeType="1"/>
            </p:cNvSpPr>
            <p:nvPr/>
          </p:nvSpPr>
          <p:spPr bwMode="auto">
            <a:xfrm flipH="1">
              <a:off x="4405" y="1465"/>
              <a:ext cx="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NZ"/>
            </a:p>
          </p:txBody>
        </p:sp>
        <p:sp>
          <p:nvSpPr>
            <p:cNvPr id="36023" name="Rectangle 189"/>
            <p:cNvSpPr>
              <a:spLocks noChangeArrowheads="1"/>
            </p:cNvSpPr>
            <p:nvPr/>
          </p:nvSpPr>
          <p:spPr bwMode="auto">
            <a:xfrm>
              <a:off x="4157" y="1407"/>
              <a:ext cx="280" cy="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624" tIns="44517" rIns="90624" bIns="44517">
              <a:spAutoFit/>
            </a:bodyPr>
            <a:lstStyle>
              <a:lvl1pPr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915988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defTabSz="915988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lnSpc>
                  <a:spcPct val="90000"/>
                </a:lnSpc>
              </a:pPr>
              <a:r>
                <a:rPr kumimoji="0" lang="en-US" altLang="en-US" sz="800" b="1" i="0">
                  <a:solidFill>
                    <a:srgbClr val="000000"/>
                  </a:solidFill>
                  <a:latin typeface="Arial" panose="020B0604020202020204" pitchFamily="34" charset="0"/>
                </a:rPr>
                <a:t>RD_1</a:t>
              </a:r>
            </a:p>
          </p:txBody>
        </p:sp>
      </p:grpSp>
      <p:sp>
        <p:nvSpPr>
          <p:cNvPr id="35980" name="Freeform 190"/>
          <p:cNvSpPr>
            <a:spLocks/>
          </p:cNvSpPr>
          <p:nvPr/>
        </p:nvSpPr>
        <p:spPr bwMode="auto">
          <a:xfrm flipV="1">
            <a:off x="4357689" y="4448176"/>
            <a:ext cx="3138487" cy="233363"/>
          </a:xfrm>
          <a:custGeom>
            <a:avLst/>
            <a:gdLst>
              <a:gd name="T0" fmla="*/ 2147483647 w 1942"/>
              <a:gd name="T1" fmla="*/ 2147483647 h 69"/>
              <a:gd name="T2" fmla="*/ 2147483647 w 1942"/>
              <a:gd name="T3" fmla="*/ 0 h 69"/>
              <a:gd name="T4" fmla="*/ 2147483647 w 1942"/>
              <a:gd name="T5" fmla="*/ 2147483647 h 69"/>
              <a:gd name="T6" fmla="*/ 0 w 1942"/>
              <a:gd name="T7" fmla="*/ 2147483647 h 69"/>
              <a:gd name="T8" fmla="*/ 0 60000 65536"/>
              <a:gd name="T9" fmla="*/ 0 60000 65536"/>
              <a:gd name="T10" fmla="*/ 0 60000 65536"/>
              <a:gd name="T11" fmla="*/ 0 60000 65536"/>
              <a:gd name="T12" fmla="*/ 0 w 1942"/>
              <a:gd name="T13" fmla="*/ 0 h 69"/>
              <a:gd name="T14" fmla="*/ 1942 w 1942"/>
              <a:gd name="T15" fmla="*/ 69 h 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942" h="69">
                <a:moveTo>
                  <a:pt x="1941" y="61"/>
                </a:moveTo>
                <a:lnTo>
                  <a:pt x="845" y="0"/>
                </a:lnTo>
                <a:lnTo>
                  <a:pt x="942" y="68"/>
                </a:lnTo>
                <a:lnTo>
                  <a:pt x="0" y="53"/>
                </a:lnTo>
              </a:path>
            </a:pathLst>
          </a:custGeom>
          <a:noFill/>
          <a:ln w="28575" cap="rnd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981" name="Freeform 191"/>
          <p:cNvSpPr>
            <a:spLocks/>
          </p:cNvSpPr>
          <p:nvPr/>
        </p:nvSpPr>
        <p:spPr bwMode="auto">
          <a:xfrm>
            <a:off x="4083051" y="4108450"/>
            <a:ext cx="3967163" cy="171450"/>
          </a:xfrm>
          <a:custGeom>
            <a:avLst/>
            <a:gdLst>
              <a:gd name="T0" fmla="*/ 0 w 2887"/>
              <a:gd name="T1" fmla="*/ 2147483647 h 108"/>
              <a:gd name="T2" fmla="*/ 2147483647 w 2887"/>
              <a:gd name="T3" fmla="*/ 0 h 108"/>
              <a:gd name="T4" fmla="*/ 2147483647 w 2887"/>
              <a:gd name="T5" fmla="*/ 2147483647 h 108"/>
              <a:gd name="T6" fmla="*/ 2147483647 w 2887"/>
              <a:gd name="T7" fmla="*/ 2147483647 h 108"/>
              <a:gd name="T8" fmla="*/ 0 60000 65536"/>
              <a:gd name="T9" fmla="*/ 0 60000 65536"/>
              <a:gd name="T10" fmla="*/ 0 60000 65536"/>
              <a:gd name="T11" fmla="*/ 0 60000 65536"/>
              <a:gd name="T12" fmla="*/ 0 w 2887"/>
              <a:gd name="T13" fmla="*/ 0 h 108"/>
              <a:gd name="T14" fmla="*/ 2887 w 2887"/>
              <a:gd name="T15" fmla="*/ 108 h 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87" h="108">
                <a:moveTo>
                  <a:pt x="0" y="107"/>
                </a:moveTo>
                <a:lnTo>
                  <a:pt x="1427" y="0"/>
                </a:lnTo>
                <a:lnTo>
                  <a:pt x="1322" y="107"/>
                </a:lnTo>
                <a:lnTo>
                  <a:pt x="2886" y="91"/>
                </a:lnTo>
              </a:path>
            </a:pathLst>
          </a:custGeom>
          <a:noFill/>
          <a:ln w="28575" cap="rnd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Z"/>
          </a:p>
        </p:txBody>
      </p:sp>
      <p:sp>
        <p:nvSpPr>
          <p:cNvPr id="35982" name="Rectangle 192"/>
          <p:cNvSpPr>
            <a:spLocks noChangeArrowheads="1"/>
          </p:cNvSpPr>
          <p:nvPr/>
        </p:nvSpPr>
        <p:spPr bwMode="auto">
          <a:xfrm>
            <a:off x="4575175" y="741363"/>
            <a:ext cx="2840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800" i="0">
                <a:solidFill>
                  <a:srgbClr val="336699"/>
                </a:solidFill>
                <a:latin typeface="ZapfHumnst Ult BT" pitchFamily="34" charset="0"/>
              </a:rPr>
              <a:t>Publish/Subscribe Model:</a:t>
            </a:r>
            <a:endParaRPr kumimoji="0" lang="ru-RU" altLang="en-US" sz="1800" i="0">
              <a:solidFill>
                <a:srgbClr val="336699"/>
              </a:solidFill>
              <a:latin typeface="ZapfHumnst Ult BT" pitchFamily="34" charset="0"/>
            </a:endParaRPr>
          </a:p>
        </p:txBody>
      </p:sp>
      <p:sp>
        <p:nvSpPr>
          <p:cNvPr id="35983" name="Rectangle 193"/>
          <p:cNvSpPr>
            <a:spLocks noChangeArrowheads="1"/>
          </p:cNvSpPr>
          <p:nvPr/>
        </p:nvSpPr>
        <p:spPr bwMode="auto">
          <a:xfrm>
            <a:off x="4860926" y="3598863"/>
            <a:ext cx="23209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kumimoji="0" lang="en-US" altLang="en-US" sz="1800" i="0">
                <a:solidFill>
                  <a:srgbClr val="336699"/>
                </a:solidFill>
                <a:latin typeface="ZapfHumnst Ult BT" pitchFamily="34" charset="0"/>
              </a:rPr>
              <a:t>Client/Server Model:</a:t>
            </a:r>
            <a:endParaRPr kumimoji="0" lang="ru-RU" altLang="en-US" sz="1800" i="0">
              <a:solidFill>
                <a:srgbClr val="336699"/>
              </a:solidFill>
              <a:latin typeface="ZapfHumnst Ult BT" pitchFamily="34" charset="0"/>
            </a:endParaRPr>
          </a:p>
        </p:txBody>
      </p:sp>
      <p:sp>
        <p:nvSpPr>
          <p:cNvPr id="35984" name="Rectangle 194"/>
          <p:cNvSpPr>
            <a:spLocks noChangeArrowheads="1"/>
          </p:cNvSpPr>
          <p:nvPr/>
        </p:nvSpPr>
        <p:spPr bwMode="auto">
          <a:xfrm>
            <a:off x="3606800" y="3619500"/>
            <a:ext cx="165100" cy="4445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sp>
        <p:nvSpPr>
          <p:cNvPr id="35985" name="Rectangle 195"/>
          <p:cNvSpPr>
            <a:spLocks noChangeArrowheads="1"/>
          </p:cNvSpPr>
          <p:nvPr/>
        </p:nvSpPr>
        <p:spPr bwMode="auto">
          <a:xfrm>
            <a:off x="8318500" y="3683000"/>
            <a:ext cx="165100" cy="444500"/>
          </a:xfrm>
          <a:prstGeom prst="rect">
            <a:avLst/>
          </a:prstGeom>
          <a:solidFill>
            <a:srgbClr val="FF7D8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4000" i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en-NZ" altLang="en-US"/>
          </a:p>
        </p:txBody>
      </p:sp>
      <p:grpSp>
        <p:nvGrpSpPr>
          <p:cNvPr id="35986" name="Group 196"/>
          <p:cNvGrpSpPr>
            <a:grpSpLocks/>
          </p:cNvGrpSpPr>
          <p:nvPr/>
        </p:nvGrpSpPr>
        <p:grpSpPr bwMode="auto">
          <a:xfrm>
            <a:off x="4870450" y="4826001"/>
            <a:ext cx="2292350" cy="1939925"/>
            <a:chOff x="2180" y="2976"/>
            <a:chExt cx="1444" cy="1222"/>
          </a:xfrm>
        </p:grpSpPr>
        <p:sp>
          <p:nvSpPr>
            <p:cNvPr id="35987" name="Rectangle 197"/>
            <p:cNvSpPr>
              <a:spLocks noChangeArrowheads="1"/>
            </p:cNvSpPr>
            <p:nvPr/>
          </p:nvSpPr>
          <p:spPr bwMode="auto">
            <a:xfrm>
              <a:off x="2180" y="2976"/>
              <a:ext cx="1444" cy="122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4000" i="1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en-NZ" altLang="en-US"/>
            </a:p>
          </p:txBody>
        </p:sp>
        <p:grpSp>
          <p:nvGrpSpPr>
            <p:cNvPr id="35988" name="Group 198"/>
            <p:cNvGrpSpPr>
              <a:grpSpLocks/>
            </p:cNvGrpSpPr>
            <p:nvPr/>
          </p:nvGrpSpPr>
          <p:grpSpPr bwMode="auto">
            <a:xfrm>
              <a:off x="2233" y="3045"/>
              <a:ext cx="1364" cy="1097"/>
              <a:chOff x="1585" y="2645"/>
              <a:chExt cx="1364" cy="1097"/>
            </a:xfrm>
          </p:grpSpPr>
          <p:sp>
            <p:nvSpPr>
              <p:cNvPr id="35989" name="Line 199"/>
              <p:cNvSpPr>
                <a:spLocks noChangeShapeType="1"/>
              </p:cNvSpPr>
              <p:nvPr/>
            </p:nvSpPr>
            <p:spPr bwMode="auto">
              <a:xfrm flipV="1">
                <a:off x="2382" y="2645"/>
                <a:ext cx="0" cy="48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0" name="Line 200"/>
              <p:cNvSpPr>
                <a:spLocks noChangeShapeType="1"/>
              </p:cNvSpPr>
              <p:nvPr/>
            </p:nvSpPr>
            <p:spPr bwMode="auto">
              <a:xfrm>
                <a:off x="2135" y="2650"/>
                <a:ext cx="0" cy="4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1" name="Line 201"/>
              <p:cNvSpPr>
                <a:spLocks noChangeShapeType="1"/>
              </p:cNvSpPr>
              <p:nvPr/>
            </p:nvSpPr>
            <p:spPr bwMode="auto">
              <a:xfrm>
                <a:off x="2386" y="2889"/>
                <a:ext cx="350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2" name="Rectangle 202"/>
              <p:cNvSpPr>
                <a:spLocks noChangeArrowheads="1"/>
              </p:cNvSpPr>
              <p:nvPr/>
            </p:nvSpPr>
            <p:spPr bwMode="auto">
              <a:xfrm>
                <a:off x="2372" y="2812"/>
                <a:ext cx="304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INITO(+)</a:t>
                </a:r>
              </a:p>
            </p:txBody>
          </p:sp>
          <p:sp>
            <p:nvSpPr>
              <p:cNvPr id="35993" name="Line 203"/>
              <p:cNvSpPr>
                <a:spLocks noChangeShapeType="1"/>
              </p:cNvSpPr>
              <p:nvPr/>
            </p:nvSpPr>
            <p:spPr bwMode="auto">
              <a:xfrm flipH="1">
                <a:off x="2377" y="2743"/>
                <a:ext cx="36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4" name="Rectangle 204"/>
              <p:cNvSpPr>
                <a:spLocks noChangeArrowheads="1"/>
              </p:cNvSpPr>
              <p:nvPr/>
            </p:nvSpPr>
            <p:spPr bwMode="auto">
              <a:xfrm>
                <a:off x="1863" y="3035"/>
                <a:ext cx="304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INITO(+)</a:t>
                </a:r>
              </a:p>
            </p:txBody>
          </p:sp>
          <p:sp>
            <p:nvSpPr>
              <p:cNvPr id="35995" name="Line 205"/>
              <p:cNvSpPr>
                <a:spLocks noChangeShapeType="1"/>
              </p:cNvSpPr>
              <p:nvPr/>
            </p:nvSpPr>
            <p:spPr bwMode="auto">
              <a:xfrm flipH="1">
                <a:off x="1726" y="3106"/>
                <a:ext cx="413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6" name="Line 206"/>
              <p:cNvSpPr>
                <a:spLocks noChangeShapeType="1"/>
              </p:cNvSpPr>
              <p:nvPr/>
            </p:nvSpPr>
            <p:spPr bwMode="auto">
              <a:xfrm>
                <a:off x="1735" y="2962"/>
                <a:ext cx="39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7" name="Line 207"/>
              <p:cNvSpPr>
                <a:spLocks noChangeShapeType="1"/>
              </p:cNvSpPr>
              <p:nvPr/>
            </p:nvSpPr>
            <p:spPr bwMode="auto">
              <a:xfrm flipV="1">
                <a:off x="2137" y="3032"/>
                <a:ext cx="242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5998" name="Rectangle 208"/>
              <p:cNvSpPr>
                <a:spLocks noChangeArrowheads="1"/>
              </p:cNvSpPr>
              <p:nvPr/>
            </p:nvSpPr>
            <p:spPr bwMode="auto">
              <a:xfrm>
                <a:off x="1719" y="2952"/>
                <a:ext cx="32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PARAMS</a:t>
                </a:r>
              </a:p>
            </p:txBody>
          </p:sp>
          <p:sp>
            <p:nvSpPr>
              <p:cNvPr id="35999" name="Line 209"/>
              <p:cNvSpPr>
                <a:spLocks noChangeShapeType="1"/>
              </p:cNvSpPr>
              <p:nvPr/>
            </p:nvSpPr>
            <p:spPr bwMode="auto">
              <a:xfrm>
                <a:off x="2137" y="2964"/>
                <a:ext cx="242" cy="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0" name="Rectangle 210"/>
              <p:cNvSpPr>
                <a:spLocks noChangeArrowheads="1"/>
              </p:cNvSpPr>
              <p:nvPr/>
            </p:nvSpPr>
            <p:spPr bwMode="auto">
              <a:xfrm>
                <a:off x="1778" y="2877"/>
                <a:ext cx="267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INIT(+)</a:t>
                </a:r>
              </a:p>
            </p:txBody>
          </p:sp>
          <p:sp>
            <p:nvSpPr>
              <p:cNvPr id="36001" name="Rectangle 211"/>
              <p:cNvSpPr>
                <a:spLocks noChangeArrowheads="1"/>
              </p:cNvSpPr>
              <p:nvPr/>
            </p:nvSpPr>
            <p:spPr bwMode="auto">
              <a:xfrm>
                <a:off x="2484" y="2733"/>
                <a:ext cx="32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PARAMS</a:t>
                </a:r>
              </a:p>
            </p:txBody>
          </p:sp>
          <p:sp>
            <p:nvSpPr>
              <p:cNvPr id="36002" name="Rectangle 212"/>
              <p:cNvSpPr>
                <a:spLocks noChangeArrowheads="1"/>
              </p:cNvSpPr>
              <p:nvPr/>
            </p:nvSpPr>
            <p:spPr bwMode="auto">
              <a:xfrm>
                <a:off x="2484" y="2673"/>
                <a:ext cx="267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INIT(+)</a:t>
                </a:r>
              </a:p>
            </p:txBody>
          </p:sp>
          <p:sp>
            <p:nvSpPr>
              <p:cNvPr id="36003" name="Line 213"/>
              <p:cNvSpPr>
                <a:spLocks noChangeShapeType="1"/>
              </p:cNvSpPr>
              <p:nvPr/>
            </p:nvSpPr>
            <p:spPr bwMode="auto">
              <a:xfrm>
                <a:off x="2317" y="2818"/>
                <a:ext cx="62" cy="6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4" name="Line 214"/>
              <p:cNvSpPr>
                <a:spLocks noChangeShapeType="1"/>
              </p:cNvSpPr>
              <p:nvPr/>
            </p:nvSpPr>
            <p:spPr bwMode="auto">
              <a:xfrm flipV="1">
                <a:off x="2317" y="2741"/>
                <a:ext cx="62" cy="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5" name="Rectangle 215"/>
              <p:cNvSpPr>
                <a:spLocks noChangeArrowheads="1"/>
              </p:cNvSpPr>
              <p:nvPr/>
            </p:nvSpPr>
            <p:spPr bwMode="auto">
              <a:xfrm>
                <a:off x="1877" y="3541"/>
                <a:ext cx="27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CNF(+)</a:t>
                </a:r>
              </a:p>
            </p:txBody>
          </p:sp>
          <p:sp>
            <p:nvSpPr>
              <p:cNvPr id="36006" name="Line 216"/>
              <p:cNvSpPr>
                <a:spLocks noChangeShapeType="1"/>
              </p:cNvSpPr>
              <p:nvPr/>
            </p:nvSpPr>
            <p:spPr bwMode="auto">
              <a:xfrm flipV="1">
                <a:off x="2389" y="3198"/>
                <a:ext cx="0" cy="49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7" name="Line 217"/>
              <p:cNvSpPr>
                <a:spLocks noChangeShapeType="1"/>
              </p:cNvSpPr>
              <p:nvPr/>
            </p:nvSpPr>
            <p:spPr bwMode="auto">
              <a:xfrm flipV="1">
                <a:off x="2142" y="3198"/>
                <a:ext cx="0" cy="49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8" name="Line 218"/>
              <p:cNvSpPr>
                <a:spLocks noChangeShapeType="1"/>
              </p:cNvSpPr>
              <p:nvPr/>
            </p:nvSpPr>
            <p:spPr bwMode="auto">
              <a:xfrm flipH="1">
                <a:off x="1734" y="3613"/>
                <a:ext cx="413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09" name="Line 219"/>
              <p:cNvSpPr>
                <a:spLocks noChangeShapeType="1"/>
              </p:cNvSpPr>
              <p:nvPr/>
            </p:nvSpPr>
            <p:spPr bwMode="auto">
              <a:xfrm flipH="1">
                <a:off x="2385" y="3540"/>
                <a:ext cx="36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10" name="Line 220"/>
              <p:cNvSpPr>
                <a:spLocks noChangeShapeType="1"/>
              </p:cNvSpPr>
              <p:nvPr/>
            </p:nvSpPr>
            <p:spPr bwMode="auto">
              <a:xfrm>
                <a:off x="1743" y="3322"/>
                <a:ext cx="39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11" name="Line 221"/>
              <p:cNvSpPr>
                <a:spLocks noChangeShapeType="1"/>
              </p:cNvSpPr>
              <p:nvPr/>
            </p:nvSpPr>
            <p:spPr bwMode="auto">
              <a:xfrm flipV="1">
                <a:off x="2145" y="3537"/>
                <a:ext cx="242" cy="78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12" name="Rectangle 222"/>
              <p:cNvSpPr>
                <a:spLocks noChangeArrowheads="1"/>
              </p:cNvSpPr>
              <p:nvPr/>
            </p:nvSpPr>
            <p:spPr bwMode="auto">
              <a:xfrm>
                <a:off x="1585" y="3312"/>
                <a:ext cx="468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SD_1, ..., SD_m</a:t>
                </a:r>
              </a:p>
            </p:txBody>
          </p:sp>
          <p:sp>
            <p:nvSpPr>
              <p:cNvPr id="36013" name="Rectangle 223"/>
              <p:cNvSpPr>
                <a:spLocks noChangeArrowheads="1"/>
              </p:cNvSpPr>
              <p:nvPr/>
            </p:nvSpPr>
            <p:spPr bwMode="auto">
              <a:xfrm>
                <a:off x="2491" y="3463"/>
                <a:ext cx="276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RSP(+)</a:t>
                </a:r>
              </a:p>
            </p:txBody>
          </p:sp>
          <p:sp>
            <p:nvSpPr>
              <p:cNvPr id="36014" name="Line 224"/>
              <p:cNvSpPr>
                <a:spLocks noChangeShapeType="1"/>
              </p:cNvSpPr>
              <p:nvPr/>
            </p:nvSpPr>
            <p:spPr bwMode="auto">
              <a:xfrm>
                <a:off x="2145" y="3325"/>
                <a:ext cx="242" cy="6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15" name="Line 225"/>
              <p:cNvSpPr>
                <a:spLocks noChangeShapeType="1"/>
              </p:cNvSpPr>
              <p:nvPr/>
            </p:nvSpPr>
            <p:spPr bwMode="auto">
              <a:xfrm>
                <a:off x="2394" y="3395"/>
                <a:ext cx="474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NZ"/>
              </a:p>
            </p:txBody>
          </p:sp>
          <p:sp>
            <p:nvSpPr>
              <p:cNvPr id="36016" name="Rectangle 226"/>
              <p:cNvSpPr>
                <a:spLocks noChangeArrowheads="1"/>
              </p:cNvSpPr>
              <p:nvPr/>
            </p:nvSpPr>
            <p:spPr bwMode="auto">
              <a:xfrm>
                <a:off x="1772" y="3239"/>
                <a:ext cx="281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REQ(+)</a:t>
                </a:r>
              </a:p>
            </p:txBody>
          </p:sp>
          <p:sp>
            <p:nvSpPr>
              <p:cNvPr id="36017" name="Rectangle 227"/>
              <p:cNvSpPr>
                <a:spLocks noChangeArrowheads="1"/>
              </p:cNvSpPr>
              <p:nvPr/>
            </p:nvSpPr>
            <p:spPr bwMode="auto">
              <a:xfrm>
                <a:off x="2378" y="3324"/>
                <a:ext cx="260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IND(+)</a:t>
                </a:r>
              </a:p>
            </p:txBody>
          </p:sp>
          <p:sp>
            <p:nvSpPr>
              <p:cNvPr id="36018" name="Rectangle 228"/>
              <p:cNvSpPr>
                <a:spLocks noChangeArrowheads="1"/>
              </p:cNvSpPr>
              <p:nvPr/>
            </p:nvSpPr>
            <p:spPr bwMode="auto">
              <a:xfrm>
                <a:off x="2383" y="3385"/>
                <a:ext cx="474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RD_1, ..., RD_m</a:t>
                </a:r>
              </a:p>
            </p:txBody>
          </p:sp>
          <p:sp>
            <p:nvSpPr>
              <p:cNvPr id="36019" name="Rectangle 229"/>
              <p:cNvSpPr>
                <a:spLocks noChangeArrowheads="1"/>
              </p:cNvSpPr>
              <p:nvPr/>
            </p:nvSpPr>
            <p:spPr bwMode="auto">
              <a:xfrm>
                <a:off x="2495" y="3529"/>
                <a:ext cx="454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l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SD_1, ..., SD_n</a:t>
                </a:r>
              </a:p>
            </p:txBody>
          </p:sp>
          <p:sp>
            <p:nvSpPr>
              <p:cNvPr id="36020" name="Rectangle 230"/>
              <p:cNvSpPr>
                <a:spLocks noChangeArrowheads="1"/>
              </p:cNvSpPr>
              <p:nvPr/>
            </p:nvSpPr>
            <p:spPr bwMode="auto">
              <a:xfrm>
                <a:off x="1688" y="3633"/>
                <a:ext cx="460" cy="1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624" tIns="44517" rIns="90624" bIns="44517">
                <a:spAutoFit/>
              </a:bodyPr>
              <a:lstStyle>
                <a:lvl1pPr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defTabSz="915988" eaLnBrk="0" hangingPunct="0"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algn="ctr" defTabSz="915988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4000" i="1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r">
                  <a:lnSpc>
                    <a:spcPct val="90000"/>
                  </a:lnSpc>
                </a:pPr>
                <a:r>
                  <a:rPr kumimoji="0" lang="en-US" altLang="en-US" sz="600" b="1" i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RD_1, ..., RD_n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2180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Questions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What is a distributed system?</a:t>
            </a:r>
          </a:p>
          <a:p>
            <a:r>
              <a:rPr lang="en-NZ" dirty="0" smtClean="0"/>
              <a:t>What is an industrial distributed system?</a:t>
            </a:r>
          </a:p>
          <a:p>
            <a:r>
              <a:rPr lang="en-NZ" dirty="0" smtClean="0"/>
              <a:t>What are the main stakeholder concerns in such systems?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976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Discussion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Let’s architect an airport baggage handling system</a:t>
            </a:r>
          </a:p>
          <a:p>
            <a:pPr lvl="1"/>
            <a:r>
              <a:rPr lang="en-NZ" dirty="0" smtClean="0"/>
              <a:t>4 entry points</a:t>
            </a:r>
          </a:p>
          <a:p>
            <a:pPr lvl="1"/>
            <a:r>
              <a:rPr lang="en-NZ" dirty="0" smtClean="0"/>
              <a:t>3 exit points</a:t>
            </a:r>
          </a:p>
          <a:p>
            <a:pPr lvl="1"/>
            <a:r>
              <a:rPr lang="en-NZ" dirty="0" smtClean="0"/>
              <a:t>Several </a:t>
            </a:r>
            <a:r>
              <a:rPr lang="en-NZ" dirty="0" err="1" smtClean="0"/>
              <a:t>PhotoEyes</a:t>
            </a:r>
            <a:endParaRPr lang="en-NZ" dirty="0" smtClean="0"/>
          </a:p>
          <a:p>
            <a:pPr lvl="1"/>
            <a:r>
              <a:rPr lang="en-NZ" dirty="0" smtClean="0"/>
              <a:t>Several merges/joins</a:t>
            </a:r>
          </a:p>
          <a:p>
            <a:pPr lvl="1"/>
            <a:r>
              <a:rPr lang="en-NZ" dirty="0" smtClean="0"/>
              <a:t>One separator</a:t>
            </a:r>
          </a:p>
          <a:p>
            <a:pPr lvl="1"/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611" y="2400300"/>
            <a:ext cx="4422901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Question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Is IEC 61499 Architecture, a subset of the </a:t>
            </a:r>
            <a:r>
              <a:rPr lang="en-NZ" dirty="0" err="1" smtClean="0"/>
              <a:t>IoT</a:t>
            </a:r>
            <a:r>
              <a:rPr lang="en-NZ" dirty="0" smtClean="0"/>
              <a:t> reference architecture?</a:t>
            </a:r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0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Homework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Install FBDK and try to make an application</a:t>
            </a:r>
          </a:p>
          <a:p>
            <a:pPr lvl="1"/>
            <a:r>
              <a:rPr lang="en-NZ" dirty="0">
                <a:hlinkClick r:id="rId2"/>
              </a:rPr>
              <a:t>http://www.holobloc.com/doc/fbdk</a:t>
            </a:r>
            <a:r>
              <a:rPr lang="en-NZ" dirty="0" smtClean="0">
                <a:hlinkClick r:id="rId2"/>
              </a:rPr>
              <a:t>/</a:t>
            </a:r>
            <a:r>
              <a:rPr lang="en-NZ" dirty="0" smtClean="0"/>
              <a:t> </a:t>
            </a:r>
          </a:p>
          <a:p>
            <a:r>
              <a:rPr lang="en-NZ" dirty="0" smtClean="0"/>
              <a:t>Read the IEC 61499 architecture description</a:t>
            </a:r>
            <a:r>
              <a:rPr lang="en-NZ" dirty="0"/>
              <a:t> </a:t>
            </a:r>
            <a:endParaRPr lang="en-NZ" dirty="0" smtClean="0"/>
          </a:p>
          <a:p>
            <a:pPr lvl="1"/>
            <a:r>
              <a:rPr lang="en-NZ" dirty="0" err="1" smtClean="0"/>
              <a:t>AUTonline</a:t>
            </a:r>
            <a:r>
              <a:rPr lang="en-NZ" dirty="0"/>
              <a:t> </a:t>
            </a:r>
            <a:r>
              <a:rPr lang="en-NZ" dirty="0" smtClean="0"/>
              <a:t>-&gt; Library -&gt; Electronic Reserves -&gt; Example Architectures</a:t>
            </a:r>
          </a:p>
          <a:p>
            <a:pPr lvl="1"/>
            <a:r>
              <a:rPr lang="en-NZ" dirty="0" smtClean="0"/>
              <a:t>Apply the concepts from lectures 1-6 in this context.</a:t>
            </a:r>
          </a:p>
          <a:p>
            <a:endParaRPr lang="en-NZ" dirty="0" smtClean="0"/>
          </a:p>
        </p:txBody>
      </p:sp>
    </p:spTree>
    <p:extLst>
      <p:ext uri="{BB962C8B-B14F-4D97-AF65-F5344CB8AC3E}">
        <p14:creationId xmlns:p14="http://schemas.microsoft.com/office/powerpoint/2010/main" val="3865919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1162830" y="498765"/>
            <a:ext cx="7488237" cy="633413"/>
          </a:xfrm>
        </p:spPr>
        <p:txBody>
          <a:bodyPr>
            <a:normAutofit fontScale="90000"/>
          </a:bodyPr>
          <a:lstStyle/>
          <a:p>
            <a:r>
              <a:rPr lang="en-NZ" altLang="en-US" dirty="0" smtClean="0"/>
              <a:t>Definitions of Distributed Systems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1162830" y="1477963"/>
            <a:ext cx="8424862" cy="5380037"/>
          </a:xfrm>
        </p:spPr>
        <p:txBody>
          <a:bodyPr/>
          <a:lstStyle/>
          <a:p>
            <a:r>
              <a:rPr lang="en-NZ" altLang="en-US" dirty="0" smtClean="0"/>
              <a:t>“A system that consists of a collection of two or more independent computers which coordinate their processing through the exchange of synchronous or asynchronous</a:t>
            </a:r>
            <a:r>
              <a:rPr lang="en-NZ" altLang="en-US" u="sng" dirty="0" smtClean="0"/>
              <a:t> message passing</a:t>
            </a:r>
            <a:r>
              <a:rPr lang="en-NZ" altLang="en-US" dirty="0" smtClean="0"/>
              <a:t>.”</a:t>
            </a:r>
          </a:p>
          <a:p>
            <a:endParaRPr lang="en-NZ" altLang="en-US" dirty="0" smtClean="0"/>
          </a:p>
          <a:p>
            <a:r>
              <a:rPr lang="en-NZ" altLang="en-US" dirty="0" smtClean="0"/>
              <a:t>“A distributed system is a collection of </a:t>
            </a:r>
            <a:r>
              <a:rPr lang="en-NZ" altLang="en-US" u="sng" dirty="0" smtClean="0"/>
              <a:t>independent</a:t>
            </a:r>
            <a:r>
              <a:rPr lang="en-NZ" altLang="en-US" dirty="0" smtClean="0"/>
              <a:t> computers that appear to the users of the system </a:t>
            </a:r>
            <a:r>
              <a:rPr lang="en-NZ" altLang="en-US" u="sng" dirty="0" smtClean="0"/>
              <a:t>as a single computer</a:t>
            </a:r>
            <a:r>
              <a:rPr lang="en-NZ" altLang="en-US" dirty="0" smtClean="0"/>
              <a:t>.”                         [</a:t>
            </a:r>
            <a:r>
              <a:rPr lang="en-NZ" altLang="en-US" i="1" dirty="0" smtClean="0"/>
              <a:t>A. </a:t>
            </a:r>
            <a:r>
              <a:rPr lang="en-NZ" altLang="en-US" i="1" dirty="0" err="1" smtClean="0"/>
              <a:t>Tannenbaum</a:t>
            </a:r>
            <a:r>
              <a:rPr lang="en-NZ" altLang="en-US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877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2495550" y="115888"/>
            <a:ext cx="7488238" cy="633412"/>
          </a:xfrm>
        </p:spPr>
        <p:txBody>
          <a:bodyPr>
            <a:normAutofit fontScale="90000"/>
          </a:bodyPr>
          <a:lstStyle/>
          <a:p>
            <a:r>
              <a:rPr lang="en-NZ" altLang="en-US" smtClean="0"/>
              <a:t>ACAS</a:t>
            </a:r>
          </a:p>
        </p:txBody>
      </p:sp>
      <p:pic>
        <p:nvPicPr>
          <p:cNvPr id="9219" name="Picture 2" descr="File:Protection volum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4" y="1773238"/>
            <a:ext cx="5229225" cy="443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3"/>
          <p:cNvSpPr txBox="1">
            <a:spLocks noChangeArrowheads="1"/>
          </p:cNvSpPr>
          <p:nvPr/>
        </p:nvSpPr>
        <p:spPr bwMode="auto">
          <a:xfrm>
            <a:off x="4552951" y="908050"/>
            <a:ext cx="3275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/>
              <a:t>Is it a Distributed Application? </a:t>
            </a:r>
          </a:p>
        </p:txBody>
      </p:sp>
    </p:spTree>
    <p:extLst>
      <p:ext uri="{BB962C8B-B14F-4D97-AF65-F5344CB8AC3E}">
        <p14:creationId xmlns:p14="http://schemas.microsoft.com/office/powerpoint/2010/main" val="153825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altLang="en-US" smtClean="0"/>
              <a:t>Deployment of Distributed Applications</a:t>
            </a:r>
          </a:p>
        </p:txBody>
      </p:sp>
      <p:sp>
        <p:nvSpPr>
          <p:cNvPr id="3" name="Oval 2"/>
          <p:cNvSpPr/>
          <p:nvPr/>
        </p:nvSpPr>
        <p:spPr>
          <a:xfrm>
            <a:off x="3095625" y="2500313"/>
            <a:ext cx="1785938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Some code is running</a:t>
            </a:r>
          </a:p>
        </p:txBody>
      </p:sp>
      <p:sp>
        <p:nvSpPr>
          <p:cNvPr id="4" name="Oval 3"/>
          <p:cNvSpPr/>
          <p:nvPr/>
        </p:nvSpPr>
        <p:spPr>
          <a:xfrm>
            <a:off x="7381875" y="2500313"/>
            <a:ext cx="1785938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Some code is running</a:t>
            </a:r>
          </a:p>
        </p:txBody>
      </p:sp>
      <p:sp>
        <p:nvSpPr>
          <p:cNvPr id="5" name="Can 4"/>
          <p:cNvSpPr/>
          <p:nvPr/>
        </p:nvSpPr>
        <p:spPr>
          <a:xfrm rot="2436735">
            <a:off x="7061201" y="3451225"/>
            <a:ext cx="212725" cy="21669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11270" name="TextBox 8"/>
          <p:cNvSpPr txBox="1">
            <a:spLocks noChangeArrowheads="1"/>
          </p:cNvSpPr>
          <p:nvPr/>
        </p:nvSpPr>
        <p:spPr bwMode="auto">
          <a:xfrm>
            <a:off x="4810125" y="4071939"/>
            <a:ext cx="21351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channel(s)</a:t>
            </a:r>
          </a:p>
        </p:txBody>
      </p:sp>
      <p:sp>
        <p:nvSpPr>
          <p:cNvPr id="11271" name="TextBox 9"/>
          <p:cNvSpPr txBox="1">
            <a:spLocks noChangeArrowheads="1"/>
          </p:cNvSpPr>
          <p:nvPr/>
        </p:nvSpPr>
        <p:spPr bwMode="auto">
          <a:xfrm>
            <a:off x="5595938" y="1571625"/>
            <a:ext cx="774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Nodes</a:t>
            </a:r>
          </a:p>
        </p:txBody>
      </p:sp>
      <p:cxnSp>
        <p:nvCxnSpPr>
          <p:cNvPr id="10" name="Straight Arrow Connector 9"/>
          <p:cNvCxnSpPr>
            <a:stCxn id="11271" idx="1"/>
            <a:endCxn id="3" idx="7"/>
          </p:cNvCxnSpPr>
          <p:nvPr/>
        </p:nvCxnSpPr>
        <p:spPr>
          <a:xfrm flipH="1">
            <a:off x="4619626" y="1755776"/>
            <a:ext cx="976313" cy="911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1271" idx="3"/>
            <a:endCxn id="4" idx="1"/>
          </p:cNvCxnSpPr>
          <p:nvPr/>
        </p:nvCxnSpPr>
        <p:spPr>
          <a:xfrm>
            <a:off x="6370639" y="1755776"/>
            <a:ext cx="1273175" cy="9112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024439" y="5286375"/>
            <a:ext cx="1785937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NZ" sz="1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Some code is running</a:t>
            </a:r>
          </a:p>
        </p:txBody>
      </p:sp>
      <p:sp>
        <p:nvSpPr>
          <p:cNvPr id="14" name="Can 13"/>
          <p:cNvSpPr/>
          <p:nvPr/>
        </p:nvSpPr>
        <p:spPr>
          <a:xfrm rot="5400000">
            <a:off x="5928519" y="1953419"/>
            <a:ext cx="357188" cy="21653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15" name="Can 14"/>
          <p:cNvSpPr/>
          <p:nvPr/>
        </p:nvSpPr>
        <p:spPr>
          <a:xfrm rot="19163265" flipH="1">
            <a:off x="4552950" y="3595688"/>
            <a:ext cx="300038" cy="195421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NZ">
              <a:solidFill>
                <a:srgbClr val="FFFFFF"/>
              </a:solidFill>
            </a:endParaRPr>
          </a:p>
        </p:txBody>
      </p:sp>
      <p:sp>
        <p:nvSpPr>
          <p:cNvPr id="11277" name="TextBox 9"/>
          <p:cNvSpPr txBox="1">
            <a:spLocks noChangeArrowheads="1"/>
          </p:cNvSpPr>
          <p:nvPr/>
        </p:nvSpPr>
        <p:spPr bwMode="auto">
          <a:xfrm>
            <a:off x="5595938" y="2116139"/>
            <a:ext cx="6334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NZ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Sites</a:t>
            </a:r>
          </a:p>
        </p:txBody>
      </p:sp>
    </p:spTree>
    <p:extLst>
      <p:ext uri="{BB962C8B-B14F-4D97-AF65-F5344CB8AC3E}">
        <p14:creationId xmlns:p14="http://schemas.microsoft.com/office/powerpoint/2010/main" val="169152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Reasons for Distribution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Functional distribution</a:t>
            </a:r>
          </a:p>
          <a:p>
            <a:r>
              <a:rPr lang="en-NZ" dirty="0" smtClean="0"/>
              <a:t>Load distribution</a:t>
            </a:r>
          </a:p>
          <a:p>
            <a:r>
              <a:rPr lang="en-NZ" dirty="0" smtClean="0"/>
              <a:t>Replication of processing power</a:t>
            </a:r>
          </a:p>
          <a:p>
            <a:r>
              <a:rPr lang="en-NZ" dirty="0" smtClean="0"/>
              <a:t>Economics</a:t>
            </a:r>
          </a:p>
          <a:p>
            <a:r>
              <a:rPr lang="en-NZ" dirty="0" smtClean="0"/>
              <a:t>Add value</a:t>
            </a:r>
          </a:p>
          <a:p>
            <a:r>
              <a:rPr lang="en-NZ" dirty="0" smtClean="0"/>
              <a:t>Redundancy</a:t>
            </a:r>
          </a:p>
          <a:p>
            <a:r>
              <a:rPr lang="en-NZ" dirty="0" smtClean="0"/>
              <a:t>Flexibility</a:t>
            </a:r>
          </a:p>
          <a:p>
            <a:endParaRPr lang="en-NZ" dirty="0"/>
          </a:p>
        </p:txBody>
      </p:sp>
      <p:sp>
        <p:nvSpPr>
          <p:cNvPr id="4" name="TextBox 3"/>
          <p:cNvSpPr txBox="1"/>
          <p:nvPr/>
        </p:nvSpPr>
        <p:spPr>
          <a:xfrm flipH="1">
            <a:off x="8284844" y="666750"/>
            <a:ext cx="283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>
                <a:solidFill>
                  <a:srgbClr val="FF0000"/>
                </a:solidFill>
              </a:rPr>
              <a:t>Exam  question</a:t>
            </a:r>
            <a:endParaRPr lang="en-NZ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7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1201</Words>
  <Application>Microsoft Office PowerPoint</Application>
  <PresentationFormat>Widescreen</PresentationFormat>
  <Paragraphs>505</Paragraphs>
  <Slides>52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Symbol</vt:lpstr>
      <vt:lpstr>Times New Roman</vt:lpstr>
      <vt:lpstr>ZapfHumnst Ult BT</vt:lpstr>
      <vt:lpstr>Office Theme</vt:lpstr>
      <vt:lpstr>Document</vt:lpstr>
      <vt:lpstr>Large-Scale Industrial Control Software The IEC 61499 Standard</vt:lpstr>
      <vt:lpstr>Agenda</vt:lpstr>
      <vt:lpstr>Related Learning Outcomes</vt:lpstr>
      <vt:lpstr>Where are we in the course?</vt:lpstr>
      <vt:lpstr>Questions</vt:lpstr>
      <vt:lpstr>Definitions of Distributed Systems</vt:lpstr>
      <vt:lpstr>ACAS</vt:lpstr>
      <vt:lpstr>Deployment of Distributed Applications</vt:lpstr>
      <vt:lpstr>Reasons for Distribution</vt:lpstr>
      <vt:lpstr>Challenges of Distribution</vt:lpstr>
      <vt:lpstr>Topologies/Patterns</vt:lpstr>
      <vt:lpstr>Programming of Distributed Systems</vt:lpstr>
      <vt:lpstr>Block Diagram-based Programming</vt:lpstr>
      <vt:lpstr>Function Blocks Architecture</vt:lpstr>
      <vt:lpstr>Modular Software for Modular Machines</vt:lpstr>
      <vt:lpstr>Function Block Interface</vt:lpstr>
      <vt:lpstr>What is Event ?</vt:lpstr>
      <vt:lpstr>Event-driven Data Exchange</vt:lpstr>
      <vt:lpstr>Basic Function Block</vt:lpstr>
      <vt:lpstr>Encapsulation of legacy code</vt:lpstr>
      <vt:lpstr>Execution model – event driven</vt:lpstr>
      <vt:lpstr>Example: Basic Function Block</vt:lpstr>
      <vt:lpstr>Function Block Model</vt:lpstr>
      <vt:lpstr>Basic FB: FLASHER4</vt:lpstr>
      <vt:lpstr>Execution Control Chart and Algorithms</vt:lpstr>
      <vt:lpstr>Syntax of transition conditions</vt:lpstr>
      <vt:lpstr>Exercise</vt:lpstr>
      <vt:lpstr>Composition</vt:lpstr>
      <vt:lpstr>Example: calculate X2-Y2 using composite FB</vt:lpstr>
      <vt:lpstr>Application logic: Event and Data  connections of FBs </vt:lpstr>
      <vt:lpstr>Connections</vt:lpstr>
      <vt:lpstr>Connections</vt:lpstr>
      <vt:lpstr>Quick Recap</vt:lpstr>
      <vt:lpstr>A Flasher Application</vt:lpstr>
      <vt:lpstr>Motivation: Distributed architecture</vt:lpstr>
      <vt:lpstr>Distributing Functionality </vt:lpstr>
      <vt:lpstr>Implementing functions</vt:lpstr>
      <vt:lpstr>Simulation</vt:lpstr>
      <vt:lpstr>Two device topology</vt:lpstr>
      <vt:lpstr>Mapping onto two devices</vt:lpstr>
      <vt:lpstr>Three device topology</vt:lpstr>
      <vt:lpstr>Distribution onto three devices</vt:lpstr>
      <vt:lpstr>Distribution Model</vt:lpstr>
      <vt:lpstr>Device Model</vt:lpstr>
      <vt:lpstr>Resource Model</vt:lpstr>
      <vt:lpstr>Application</vt:lpstr>
      <vt:lpstr>Distribution</vt:lpstr>
      <vt:lpstr>Mapping onto Devices/Resources</vt:lpstr>
      <vt:lpstr>Communication Models</vt:lpstr>
      <vt:lpstr>Discussion</vt:lpstr>
      <vt:lpstr>Question</vt:lpstr>
      <vt:lpstr>Homework</vt:lpstr>
    </vt:vector>
  </TitlesOfParts>
  <Company>AUT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Industrial Control Systems – IEC 61499</dc:title>
  <dc:creator>Roopak Sinha</dc:creator>
  <cp:lastModifiedBy>Roopak Sinha</cp:lastModifiedBy>
  <cp:revision>32</cp:revision>
  <dcterms:created xsi:type="dcterms:W3CDTF">2014-10-08T10:54:24Z</dcterms:created>
  <dcterms:modified xsi:type="dcterms:W3CDTF">2015-09-20T22:44:35Z</dcterms:modified>
</cp:coreProperties>
</file>